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321" r:id="rId5"/>
    <p:sldId id="323" r:id="rId6"/>
    <p:sldId id="374" r:id="rId7"/>
    <p:sldId id="375" r:id="rId8"/>
    <p:sldId id="398" r:id="rId9"/>
    <p:sldId id="399" r:id="rId10"/>
    <p:sldId id="373" r:id="rId11"/>
    <p:sldId id="400" r:id="rId12"/>
    <p:sldId id="401" r:id="rId13"/>
    <p:sldId id="402" r:id="rId14"/>
    <p:sldId id="354" r:id="rId15"/>
    <p:sldId id="380" r:id="rId16"/>
    <p:sldId id="340" r:id="rId17"/>
    <p:sldId id="355" r:id="rId18"/>
    <p:sldId id="381" r:id="rId19"/>
    <p:sldId id="382" r:id="rId20"/>
    <p:sldId id="383" r:id="rId21"/>
    <p:sldId id="384" r:id="rId22"/>
    <p:sldId id="385" r:id="rId23"/>
    <p:sldId id="386" r:id="rId24"/>
    <p:sldId id="387" r:id="rId25"/>
    <p:sldId id="388" r:id="rId26"/>
    <p:sldId id="389" r:id="rId27"/>
    <p:sldId id="390" r:id="rId28"/>
    <p:sldId id="403" r:id="rId29"/>
    <p:sldId id="404" r:id="rId30"/>
    <p:sldId id="405" r:id="rId31"/>
    <p:sldId id="377" r:id="rId32"/>
    <p:sldId id="356" r:id="rId33"/>
    <p:sldId id="406" r:id="rId34"/>
    <p:sldId id="357" r:id="rId35"/>
    <p:sldId id="391" r:id="rId36"/>
    <p:sldId id="378" r:id="rId37"/>
    <p:sldId id="379" r:id="rId38"/>
    <p:sldId id="412" r:id="rId39"/>
    <p:sldId id="346" r:id="rId40"/>
    <p:sldId id="407" r:id="rId41"/>
    <p:sldId id="408" r:id="rId42"/>
    <p:sldId id="409" r:id="rId43"/>
    <p:sldId id="410" r:id="rId44"/>
    <p:sldId id="411" r:id="rId45"/>
    <p:sldId id="413" r:id="rId46"/>
    <p:sldId id="415" r:id="rId47"/>
    <p:sldId id="414" r:id="rId48"/>
    <p:sldId id="416" r:id="rId49"/>
    <p:sldId id="420" r:id="rId50"/>
    <p:sldId id="417" r:id="rId51"/>
    <p:sldId id="418" r:id="rId52"/>
    <p:sldId id="419" r:id="rId53"/>
    <p:sldId id="421" r:id="rId54"/>
    <p:sldId id="358" r:id="rId5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9C"/>
    <a:srgbClr val="32B07A"/>
    <a:srgbClr val="5D49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1089" autoAdjust="0"/>
  </p:normalViewPr>
  <p:slideViewPr>
    <p:cSldViewPr snapToGrid="0" snapToObjects="1">
      <p:cViewPr varScale="1">
        <p:scale>
          <a:sx n="105" d="100"/>
          <a:sy n="105" d="100"/>
        </p:scale>
        <p:origin x="1066" y="6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2D99F-5112-49C9-A8CE-7D48B3F7F277}" type="datetimeFigureOut">
              <a:rPr lang="fr-FR" smtClean="0"/>
              <a:t>07/02/2024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93F03-E922-4AFA-9745-03F2DDAF1F94}" type="slidenum">
              <a:rPr lang="fr-FR" smtClean="0"/>
              <a:t>‹N°›</a:t>
            </a:fld>
            <a:endParaRPr lang="fr-FR"/>
          </a:p>
        </p:txBody>
      </p:sp>
    </p:spTree>
    <p:extLst>
      <p:ext uri="{BB962C8B-B14F-4D97-AF65-F5344CB8AC3E}">
        <p14:creationId xmlns:p14="http://schemas.microsoft.com/office/powerpoint/2010/main" val="1247798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6B92C44-AA51-EF40-ABF6-E7BEEF7B268F}" type="slidenum">
              <a:rPr lang="fr-FR" smtClean="0"/>
              <a:t>1</a:t>
            </a:fld>
            <a:endParaRPr lang="fr-FR"/>
          </a:p>
        </p:txBody>
      </p:sp>
    </p:spTree>
    <p:extLst>
      <p:ext uri="{BB962C8B-B14F-4D97-AF65-F5344CB8AC3E}">
        <p14:creationId xmlns:p14="http://schemas.microsoft.com/office/powerpoint/2010/main" val="1106523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42</a:t>
            </a:fld>
            <a:endParaRPr lang="fr-FR"/>
          </a:p>
        </p:txBody>
      </p:sp>
    </p:spTree>
    <p:extLst>
      <p:ext uri="{BB962C8B-B14F-4D97-AF65-F5344CB8AC3E}">
        <p14:creationId xmlns:p14="http://schemas.microsoft.com/office/powerpoint/2010/main" val="368913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48</a:t>
            </a:fld>
            <a:endParaRPr lang="fr-FR"/>
          </a:p>
        </p:txBody>
      </p:sp>
    </p:spTree>
    <p:extLst>
      <p:ext uri="{BB962C8B-B14F-4D97-AF65-F5344CB8AC3E}">
        <p14:creationId xmlns:p14="http://schemas.microsoft.com/office/powerpoint/2010/main" val="368349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13</a:t>
            </a:fld>
            <a:endParaRPr lang="fr-FR"/>
          </a:p>
        </p:txBody>
      </p:sp>
    </p:spTree>
    <p:extLst>
      <p:ext uri="{BB962C8B-B14F-4D97-AF65-F5344CB8AC3E}">
        <p14:creationId xmlns:p14="http://schemas.microsoft.com/office/powerpoint/2010/main" val="281909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28</a:t>
            </a:fld>
            <a:endParaRPr lang="fr-FR"/>
          </a:p>
        </p:txBody>
      </p:sp>
    </p:spTree>
    <p:extLst>
      <p:ext uri="{BB962C8B-B14F-4D97-AF65-F5344CB8AC3E}">
        <p14:creationId xmlns:p14="http://schemas.microsoft.com/office/powerpoint/2010/main" val="388640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36</a:t>
            </a:fld>
            <a:endParaRPr lang="fr-FR"/>
          </a:p>
        </p:txBody>
      </p:sp>
    </p:spTree>
    <p:extLst>
      <p:ext uri="{BB962C8B-B14F-4D97-AF65-F5344CB8AC3E}">
        <p14:creationId xmlns:p14="http://schemas.microsoft.com/office/powerpoint/2010/main" val="257550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37</a:t>
            </a:fld>
            <a:endParaRPr lang="fr-FR"/>
          </a:p>
        </p:txBody>
      </p:sp>
    </p:spTree>
    <p:extLst>
      <p:ext uri="{BB962C8B-B14F-4D97-AF65-F5344CB8AC3E}">
        <p14:creationId xmlns:p14="http://schemas.microsoft.com/office/powerpoint/2010/main" val="392161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38</a:t>
            </a:fld>
            <a:endParaRPr lang="fr-FR"/>
          </a:p>
        </p:txBody>
      </p:sp>
    </p:spTree>
    <p:extLst>
      <p:ext uri="{BB962C8B-B14F-4D97-AF65-F5344CB8AC3E}">
        <p14:creationId xmlns:p14="http://schemas.microsoft.com/office/powerpoint/2010/main" val="152040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39</a:t>
            </a:fld>
            <a:endParaRPr lang="fr-FR"/>
          </a:p>
        </p:txBody>
      </p:sp>
    </p:spTree>
    <p:extLst>
      <p:ext uri="{BB962C8B-B14F-4D97-AF65-F5344CB8AC3E}">
        <p14:creationId xmlns:p14="http://schemas.microsoft.com/office/powerpoint/2010/main" val="373725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40</a:t>
            </a:fld>
            <a:endParaRPr lang="fr-FR"/>
          </a:p>
        </p:txBody>
      </p:sp>
    </p:spTree>
    <p:extLst>
      <p:ext uri="{BB962C8B-B14F-4D97-AF65-F5344CB8AC3E}">
        <p14:creationId xmlns:p14="http://schemas.microsoft.com/office/powerpoint/2010/main" val="135623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1F93F03-E922-4AFA-9745-03F2DDAF1F94}" type="slidenum">
              <a:rPr lang="fr-FR" smtClean="0"/>
              <a:t>41</a:t>
            </a:fld>
            <a:endParaRPr lang="fr-FR"/>
          </a:p>
        </p:txBody>
      </p:sp>
    </p:spTree>
    <p:extLst>
      <p:ext uri="{BB962C8B-B14F-4D97-AF65-F5344CB8AC3E}">
        <p14:creationId xmlns:p14="http://schemas.microsoft.com/office/powerpoint/2010/main" val="40069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111871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273461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367038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610" y="610362"/>
            <a:ext cx="2161794" cy="2161794"/>
          </a:xfrm>
          <a:prstGeom prst="rect">
            <a:avLst/>
          </a:prstGeom>
        </p:spPr>
      </p:pic>
      <p:pic>
        <p:nvPicPr>
          <p:cNvPr id="10" name="Image 9"/>
          <p:cNvPicPr>
            <a:picLocks noChangeAspect="1"/>
          </p:cNvPicPr>
          <p:nvPr userDrawn="1"/>
        </p:nvPicPr>
        <p:blipFill>
          <a:blip r:embed="rId3"/>
          <a:stretch>
            <a:fillRect/>
          </a:stretch>
        </p:blipFill>
        <p:spPr>
          <a:xfrm>
            <a:off x="8318754" y="4605297"/>
            <a:ext cx="825246" cy="538204"/>
          </a:xfrm>
          <a:prstGeom prst="rect">
            <a:avLst/>
          </a:prstGeom>
        </p:spPr>
      </p:pic>
    </p:spTree>
    <p:extLst>
      <p:ext uri="{BB962C8B-B14F-4D97-AF65-F5344CB8AC3E}">
        <p14:creationId xmlns:p14="http://schemas.microsoft.com/office/powerpoint/2010/main" val="293494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stretch>
            <a:fillRect/>
          </a:stretch>
        </p:blipFill>
        <p:spPr>
          <a:xfrm>
            <a:off x="8318754" y="4605297"/>
            <a:ext cx="825246" cy="538204"/>
          </a:xfrm>
          <a:prstGeom prst="rect">
            <a:avLst/>
          </a:prstGeom>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4132" y="315468"/>
            <a:ext cx="946404" cy="946404"/>
          </a:xfrm>
          <a:prstGeom prst="rect">
            <a:avLst/>
          </a:prstGeom>
        </p:spPr>
      </p:pic>
    </p:spTree>
    <p:extLst>
      <p:ext uri="{BB962C8B-B14F-4D97-AF65-F5344CB8AC3E}">
        <p14:creationId xmlns:p14="http://schemas.microsoft.com/office/powerpoint/2010/main" val="404300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1988971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34604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F758ECC-BD1D-3E40-9DC0-1F5193C16E59}" type="datetimeFigureOut">
              <a:rPr lang="fr-FR" smtClean="0"/>
              <a:t>07/02/2024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421675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F758ECC-BD1D-3E40-9DC0-1F5193C16E59}" type="datetimeFigureOut">
              <a:rPr lang="fr-FR" smtClean="0"/>
              <a:t>07/02/2024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134476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F758ECC-BD1D-3E40-9DC0-1F5193C16E59}" type="datetimeFigureOut">
              <a:rPr lang="fr-FR" smtClean="0"/>
              <a:t>07/02/2024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168025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758ECC-BD1D-3E40-9DC0-1F5193C16E59}" type="datetimeFigureOut">
              <a:rPr lang="fr-FR" smtClean="0"/>
              <a:t>07/02/2024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87559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F758ECC-BD1D-3E40-9DC0-1F5193C16E59}" type="datetimeFigureOut">
              <a:rPr lang="fr-FR" smtClean="0"/>
              <a:t>07/02/2024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13728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F758ECC-BD1D-3E40-9DC0-1F5193C16E59}" type="datetimeFigureOut">
              <a:rPr lang="fr-FR" smtClean="0"/>
              <a:t>07/02/2024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DCBADAB-5E4A-DF4E-85DC-542A88CE7A76}" type="slidenum">
              <a:rPr lang="fr-FR" smtClean="0"/>
              <a:t>‹N°›</a:t>
            </a:fld>
            <a:endParaRPr lang="fr-FR"/>
          </a:p>
        </p:txBody>
      </p:sp>
    </p:spTree>
    <p:extLst>
      <p:ext uri="{BB962C8B-B14F-4D97-AF65-F5344CB8AC3E}">
        <p14:creationId xmlns:p14="http://schemas.microsoft.com/office/powerpoint/2010/main" val="230423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F758ECC-BD1D-3E40-9DC0-1F5193C16E59}" type="datetimeFigureOut">
              <a:rPr lang="fr-FR" smtClean="0"/>
              <a:t>07/02/2024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DCBADAB-5E4A-DF4E-85DC-542A88CE7A76}" type="slidenum">
              <a:rPr lang="fr-FR" smtClean="0"/>
              <a:t>‹N°›</a:t>
            </a:fld>
            <a:endParaRPr lang="fr-FR"/>
          </a:p>
        </p:txBody>
      </p:sp>
    </p:spTree>
    <p:extLst>
      <p:ext uri="{BB962C8B-B14F-4D97-AF65-F5344CB8AC3E}">
        <p14:creationId xmlns:p14="http://schemas.microsoft.com/office/powerpoint/2010/main" val="386204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hyperlink" Target="https://www.lille.fr/Vivre-a-Lille/Lille-Durable/Pacte-Lille-Bas-Carbon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2.svg"/><Relationship Id="rId11" Type="http://schemas.openxmlformats.org/officeDocument/2006/relationships/image" Target="../media/image45.jpeg"/><Relationship Id="rId5" Type="http://schemas.openxmlformats.org/officeDocument/2006/relationships/image" Target="../media/image51.png"/><Relationship Id="rId10" Type="http://schemas.openxmlformats.org/officeDocument/2006/relationships/image" Target="../media/image44.jpeg"/><Relationship Id="rId4" Type="http://schemas.openxmlformats.org/officeDocument/2006/relationships/image" Target="../media/image50.jpeg"/><Relationship Id="rId9"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 y="3337730"/>
            <a:ext cx="9143999" cy="900244"/>
          </a:xfrm>
          <a:prstGeom prst="rect">
            <a:avLst/>
          </a:prstGeom>
          <a:noFill/>
        </p:spPr>
        <p:txBody>
          <a:bodyPr wrap="square" lIns="68579" tIns="34289" rIns="68579" bIns="34289" rtlCol="0">
            <a:spAutoFit/>
          </a:bodyPr>
          <a:lstStyle/>
          <a:p>
            <a:pPr algn="ctr"/>
            <a:r>
              <a:rPr lang="fr-FR" sz="2700" b="1" dirty="0"/>
              <a:t>Le Pacte Lille bas carbone, une démarche coopérative et ambitieuse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17" y="135165"/>
            <a:ext cx="1210035" cy="1200596"/>
          </a:xfrm>
          <a:prstGeom prst="rect">
            <a:avLst/>
          </a:prstGeom>
        </p:spPr>
      </p:pic>
    </p:spTree>
    <p:extLst>
      <p:ext uri="{BB962C8B-B14F-4D97-AF65-F5344CB8AC3E}">
        <p14:creationId xmlns:p14="http://schemas.microsoft.com/office/powerpoint/2010/main" val="84121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Un Pacte signé officiellement le 18 juin 2021</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2" name="Image 1">
            <a:extLst>
              <a:ext uri="{FF2B5EF4-FFF2-40B4-BE49-F238E27FC236}">
                <a16:creationId xmlns:a16="http://schemas.microsoft.com/office/drawing/2014/main" id="{7D777847-0F5D-0F12-5DC6-5526F8248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53" y="3194662"/>
            <a:ext cx="6124420" cy="1854489"/>
          </a:xfrm>
          <a:prstGeom prst="rect">
            <a:avLst/>
          </a:prstGeom>
          <a:ln>
            <a:noFill/>
          </a:ln>
        </p:spPr>
      </p:pic>
      <p:pic>
        <p:nvPicPr>
          <p:cNvPr id="4" name="Image 3">
            <a:extLst>
              <a:ext uri="{FF2B5EF4-FFF2-40B4-BE49-F238E27FC236}">
                <a16:creationId xmlns:a16="http://schemas.microsoft.com/office/drawing/2014/main" id="{F0962047-B863-80F8-AE47-A0F3A4754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286" y="1109466"/>
            <a:ext cx="2906087" cy="1910268"/>
          </a:xfrm>
          <a:prstGeom prst="rect">
            <a:avLst/>
          </a:prstGeom>
        </p:spPr>
      </p:pic>
      <p:pic>
        <p:nvPicPr>
          <p:cNvPr id="5" name="Image 4">
            <a:extLst>
              <a:ext uri="{FF2B5EF4-FFF2-40B4-BE49-F238E27FC236}">
                <a16:creationId xmlns:a16="http://schemas.microsoft.com/office/drawing/2014/main" id="{353D8EBA-3B5F-3A5D-0BF5-AED690B5C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53" y="1109465"/>
            <a:ext cx="2865402" cy="1910268"/>
          </a:xfrm>
          <a:prstGeom prst="rect">
            <a:avLst/>
          </a:prstGeom>
        </p:spPr>
      </p:pic>
    </p:spTree>
    <p:extLst>
      <p:ext uri="{BB962C8B-B14F-4D97-AF65-F5344CB8AC3E}">
        <p14:creationId xmlns:p14="http://schemas.microsoft.com/office/powerpoint/2010/main" val="102104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173 structures signataires à ce jour </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3" name="ZoneTexte 2">
            <a:extLst>
              <a:ext uri="{FF2B5EF4-FFF2-40B4-BE49-F238E27FC236}">
                <a16:creationId xmlns:a16="http://schemas.microsoft.com/office/drawing/2014/main" id="{21C678C5-BD7C-FEBE-C3BB-E3AB063A2310}"/>
              </a:ext>
            </a:extLst>
          </p:cNvPr>
          <p:cNvSpPr txBox="1"/>
          <p:nvPr/>
        </p:nvSpPr>
        <p:spPr>
          <a:xfrm>
            <a:off x="804510" y="1140589"/>
            <a:ext cx="7291823" cy="4170372"/>
          </a:xfrm>
          <a:prstGeom prst="rect">
            <a:avLst/>
          </a:prstGeom>
          <a:noFill/>
        </p:spPr>
        <p:txBody>
          <a:bodyPr wrap="square" rtlCol="0">
            <a:spAutoFit/>
          </a:bodyPr>
          <a:lstStyle/>
          <a:p>
            <a:pPr marL="342900" indent="-342900">
              <a:buFont typeface="Wingdings" panose="05000000000000000000" pitchFamily="2" charset="2"/>
              <a:buChar char="Ø"/>
            </a:pPr>
            <a:r>
              <a:rPr lang="fr-FR" sz="2000" dirty="0"/>
              <a:t>3 aménageurs</a:t>
            </a:r>
          </a:p>
          <a:p>
            <a:pPr marL="342900" indent="-342900">
              <a:buFont typeface="Wingdings" panose="05000000000000000000" pitchFamily="2" charset="2"/>
              <a:buChar char="Ø"/>
            </a:pPr>
            <a:r>
              <a:rPr lang="fr-FR" sz="2000" dirty="0"/>
              <a:t>45 promoteurs</a:t>
            </a:r>
          </a:p>
          <a:p>
            <a:pPr marL="342900" indent="-342900">
              <a:buFont typeface="Wingdings" panose="05000000000000000000" pitchFamily="2" charset="2"/>
              <a:buChar char="Ø"/>
            </a:pPr>
            <a:r>
              <a:rPr lang="fr-FR" sz="2000" dirty="0"/>
              <a:t>14 bailleurs sociaux</a:t>
            </a:r>
          </a:p>
          <a:p>
            <a:pPr marL="342900" indent="-342900">
              <a:buFont typeface="Wingdings" panose="05000000000000000000" pitchFamily="2" charset="2"/>
              <a:buChar char="Ø"/>
            </a:pPr>
            <a:r>
              <a:rPr lang="fr-FR" sz="2000" dirty="0"/>
              <a:t>56 architectes</a:t>
            </a:r>
          </a:p>
          <a:p>
            <a:pPr marL="342900" indent="-342900">
              <a:buFont typeface="Wingdings" panose="05000000000000000000" pitchFamily="2" charset="2"/>
              <a:buChar char="Ø"/>
            </a:pPr>
            <a:r>
              <a:rPr lang="fr-FR" sz="2000" dirty="0"/>
              <a:t>30 bureaux d’études</a:t>
            </a:r>
          </a:p>
          <a:p>
            <a:pPr marL="342900" indent="-342900">
              <a:buFont typeface="Wingdings" panose="05000000000000000000" pitchFamily="2" charset="2"/>
              <a:buChar char="Ø"/>
            </a:pPr>
            <a:r>
              <a:rPr lang="fr-FR" sz="2000" dirty="0"/>
              <a:t>2 paysagistes</a:t>
            </a:r>
          </a:p>
          <a:p>
            <a:pPr marL="342900" indent="-342900">
              <a:buFont typeface="Wingdings" panose="05000000000000000000" pitchFamily="2" charset="2"/>
              <a:buChar char="Ø"/>
            </a:pPr>
            <a:r>
              <a:rPr lang="fr-FR" sz="2000" dirty="0"/>
              <a:t>5 associations et fédérations de professionnels</a:t>
            </a:r>
          </a:p>
          <a:p>
            <a:pPr marL="342900" indent="-342900">
              <a:buFont typeface="Wingdings" panose="05000000000000000000" pitchFamily="2" charset="2"/>
              <a:buChar char="Ø"/>
            </a:pPr>
            <a:r>
              <a:rPr lang="fr-FR" sz="2000" dirty="0"/>
              <a:t>18 autres signataires : Sciences Po, Institut Catholique de Lille, Banque des territoires, Enedis, Engie…</a:t>
            </a:r>
          </a:p>
          <a:p>
            <a:pPr marL="342900" indent="-342900">
              <a:buFont typeface="Wingdings" panose="05000000000000000000" pitchFamily="2" charset="2"/>
              <a:buChar char="Ø"/>
            </a:pPr>
            <a:endParaRPr lang="fr-FR" sz="2000" dirty="0"/>
          </a:p>
          <a:p>
            <a:r>
              <a:rPr lang="fr-FR" sz="2000" dirty="0">
                <a:ea typeface="Calibri"/>
                <a:cs typeface="Calibri"/>
              </a:rPr>
              <a:t>Depuis juin 2021, </a:t>
            </a:r>
            <a:r>
              <a:rPr lang="fr-FR" sz="2000" dirty="0">
                <a:solidFill>
                  <a:srgbClr val="00A09C"/>
                </a:solidFill>
                <a:cs typeface="Calibri"/>
              </a:rPr>
              <a:t>58</a:t>
            </a:r>
            <a:r>
              <a:rPr lang="fr-FR" sz="2000" dirty="0">
                <a:ea typeface="Calibri"/>
                <a:cs typeface="Calibri"/>
              </a:rPr>
              <a:t> demandes d'autorisation d'urbanisme déposées par des signataires du Pacte LBC</a:t>
            </a:r>
          </a:p>
          <a:p>
            <a:endParaRPr lang="fr-FR" sz="2000" dirty="0"/>
          </a:p>
        </p:txBody>
      </p:sp>
    </p:spTree>
    <p:extLst>
      <p:ext uri="{BB962C8B-B14F-4D97-AF65-F5344CB8AC3E}">
        <p14:creationId xmlns:p14="http://schemas.microsoft.com/office/powerpoint/2010/main" val="1946300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grands principes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4" name="Image 3">
            <a:extLst>
              <a:ext uri="{FF2B5EF4-FFF2-40B4-BE49-F238E27FC236}">
                <a16:creationId xmlns:a16="http://schemas.microsoft.com/office/drawing/2014/main" id="{A611A4C8-C365-2393-39BA-5EEE01B53135}"/>
              </a:ext>
            </a:extLst>
          </p:cNvPr>
          <p:cNvPicPr>
            <a:picLocks noChangeAspect="1"/>
          </p:cNvPicPr>
          <p:nvPr/>
        </p:nvPicPr>
        <p:blipFill>
          <a:blip r:embed="rId3"/>
          <a:stretch>
            <a:fillRect/>
          </a:stretch>
        </p:blipFill>
        <p:spPr>
          <a:xfrm>
            <a:off x="473204" y="1266124"/>
            <a:ext cx="7629171" cy="3743198"/>
          </a:xfrm>
          <a:prstGeom prst="rect">
            <a:avLst/>
          </a:prstGeom>
        </p:spPr>
      </p:pic>
    </p:spTree>
    <p:extLst>
      <p:ext uri="{BB962C8B-B14F-4D97-AF65-F5344CB8AC3E}">
        <p14:creationId xmlns:p14="http://schemas.microsoft.com/office/powerpoint/2010/main" val="244788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8" name="Image 7">
            <a:extLst>
              <a:ext uri="{FF2B5EF4-FFF2-40B4-BE49-F238E27FC236}">
                <a16:creationId xmlns:a16="http://schemas.microsoft.com/office/drawing/2014/main" id="{E00BF701-E7C5-9247-B006-CE4409CCB6C5}"/>
              </a:ext>
            </a:extLst>
          </p:cNvPr>
          <p:cNvPicPr>
            <a:picLocks noChangeAspect="1"/>
          </p:cNvPicPr>
          <p:nvPr/>
        </p:nvPicPr>
        <p:blipFill>
          <a:blip r:embed="rId4"/>
          <a:stretch>
            <a:fillRect/>
          </a:stretch>
        </p:blipFill>
        <p:spPr>
          <a:xfrm>
            <a:off x="804509" y="1904201"/>
            <a:ext cx="7696863" cy="853529"/>
          </a:xfrm>
          <a:prstGeom prst="rect">
            <a:avLst/>
          </a:prstGeom>
        </p:spPr>
      </p:pic>
      <p:pic>
        <p:nvPicPr>
          <p:cNvPr id="11" name="Image 10">
            <a:extLst>
              <a:ext uri="{FF2B5EF4-FFF2-40B4-BE49-F238E27FC236}">
                <a16:creationId xmlns:a16="http://schemas.microsoft.com/office/drawing/2014/main" id="{D978B20D-E5EB-C2CD-9338-597783DB81E5}"/>
              </a:ext>
            </a:extLst>
          </p:cNvPr>
          <p:cNvPicPr>
            <a:picLocks noChangeAspect="1"/>
          </p:cNvPicPr>
          <p:nvPr/>
        </p:nvPicPr>
        <p:blipFill>
          <a:blip r:embed="rId5"/>
          <a:stretch>
            <a:fillRect/>
          </a:stretch>
        </p:blipFill>
        <p:spPr>
          <a:xfrm>
            <a:off x="804510" y="3261643"/>
            <a:ext cx="7696863" cy="908428"/>
          </a:xfrm>
          <a:prstGeom prst="rect">
            <a:avLst/>
          </a:prstGeom>
        </p:spPr>
      </p:pic>
    </p:spTree>
    <p:extLst>
      <p:ext uri="{BB962C8B-B14F-4D97-AF65-F5344CB8AC3E}">
        <p14:creationId xmlns:p14="http://schemas.microsoft.com/office/powerpoint/2010/main" val="348578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8EEAAE-9B3F-9365-7B86-FFC91C5A621C}"/>
              </a:ext>
            </a:extLst>
          </p:cNvPr>
          <p:cNvPicPr>
            <a:picLocks noChangeAspect="1"/>
          </p:cNvPicPr>
          <p:nvPr/>
        </p:nvPicPr>
        <p:blipFill>
          <a:blip r:embed="rId2"/>
          <a:stretch>
            <a:fillRect/>
          </a:stretch>
        </p:blipFill>
        <p:spPr>
          <a:xfrm>
            <a:off x="682632" y="1102302"/>
            <a:ext cx="7082395" cy="3975868"/>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3775133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4C8945-80A8-5507-889A-2031CE41961A}"/>
              </a:ext>
            </a:extLst>
          </p:cNvPr>
          <p:cNvPicPr>
            <a:picLocks noChangeAspect="1"/>
          </p:cNvPicPr>
          <p:nvPr/>
        </p:nvPicPr>
        <p:blipFill>
          <a:blip r:embed="rId2"/>
          <a:stretch>
            <a:fillRect/>
          </a:stretch>
        </p:blipFill>
        <p:spPr>
          <a:xfrm>
            <a:off x="657367" y="1154805"/>
            <a:ext cx="7354517" cy="3567161"/>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645596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29C45E-A26E-F9AD-4EF7-421F9CD63AD1}"/>
              </a:ext>
            </a:extLst>
          </p:cNvPr>
          <p:cNvPicPr>
            <a:picLocks noChangeAspect="1"/>
          </p:cNvPicPr>
          <p:nvPr/>
        </p:nvPicPr>
        <p:blipFill>
          <a:blip r:embed="rId2"/>
          <a:stretch>
            <a:fillRect/>
          </a:stretch>
        </p:blipFill>
        <p:spPr>
          <a:xfrm>
            <a:off x="774583" y="1266124"/>
            <a:ext cx="7164125" cy="3554485"/>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819771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B87E37-F209-6FA8-133E-AD7D982C1DEC}"/>
              </a:ext>
            </a:extLst>
          </p:cNvPr>
          <p:cNvPicPr>
            <a:picLocks noChangeAspect="1"/>
          </p:cNvPicPr>
          <p:nvPr/>
        </p:nvPicPr>
        <p:blipFill>
          <a:blip r:embed="rId2"/>
          <a:stretch>
            <a:fillRect/>
          </a:stretch>
        </p:blipFill>
        <p:spPr>
          <a:xfrm>
            <a:off x="770180" y="1266698"/>
            <a:ext cx="7085020" cy="3551792"/>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54098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52D23A-8810-10C8-7E79-0C43D43F7725}"/>
              </a:ext>
            </a:extLst>
          </p:cNvPr>
          <p:cNvPicPr>
            <a:picLocks noChangeAspect="1"/>
          </p:cNvPicPr>
          <p:nvPr/>
        </p:nvPicPr>
        <p:blipFill>
          <a:blip r:embed="rId2"/>
          <a:stretch>
            <a:fillRect/>
          </a:stretch>
        </p:blipFill>
        <p:spPr>
          <a:xfrm>
            <a:off x="839247" y="1103599"/>
            <a:ext cx="6773799" cy="4039901"/>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415102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AFCBFD-2CCF-EB0A-AF1F-922DF9976E22}"/>
              </a:ext>
            </a:extLst>
          </p:cNvPr>
          <p:cNvPicPr>
            <a:picLocks noChangeAspect="1"/>
          </p:cNvPicPr>
          <p:nvPr/>
        </p:nvPicPr>
        <p:blipFill>
          <a:blip r:embed="rId2"/>
          <a:stretch>
            <a:fillRect/>
          </a:stretch>
        </p:blipFill>
        <p:spPr>
          <a:xfrm>
            <a:off x="944261" y="1429949"/>
            <a:ext cx="6778435" cy="3069480"/>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12540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 Plan lillois pour le climat 2021-2026</a:t>
            </a:r>
          </a:p>
        </p:txBody>
      </p:sp>
      <p:sp>
        <p:nvSpPr>
          <p:cNvPr id="3" name="ZoneTexte 2">
            <a:extLst>
              <a:ext uri="{FF2B5EF4-FFF2-40B4-BE49-F238E27FC236}">
                <a16:creationId xmlns:a16="http://schemas.microsoft.com/office/drawing/2014/main" id="{21C678C5-BD7C-FEBE-C3BB-E3AB063A2310}"/>
              </a:ext>
            </a:extLst>
          </p:cNvPr>
          <p:cNvSpPr txBox="1"/>
          <p:nvPr/>
        </p:nvSpPr>
        <p:spPr>
          <a:xfrm>
            <a:off x="3033485" y="1968158"/>
            <a:ext cx="5959789" cy="2246769"/>
          </a:xfrm>
          <a:prstGeom prst="rect">
            <a:avLst/>
          </a:prstGeom>
          <a:noFill/>
        </p:spPr>
        <p:txBody>
          <a:bodyPr wrap="square" rtlCol="0">
            <a:spAutoFit/>
          </a:bodyPr>
          <a:lstStyle/>
          <a:p>
            <a:pPr marL="342900" indent="-342900">
              <a:buFont typeface="Wingdings" panose="05000000000000000000" pitchFamily="2" charset="2"/>
              <a:buChar char="Ø"/>
            </a:pPr>
            <a:r>
              <a:rPr lang="fr-FR" sz="2000" dirty="0"/>
              <a:t>Feuille de route de la Ville de Lille en faveur du climat et de l’environnement</a:t>
            </a:r>
          </a:p>
          <a:p>
            <a:pPr marL="342900" indent="-342900">
              <a:buFont typeface="Wingdings" panose="05000000000000000000" pitchFamily="2" charset="2"/>
              <a:buChar char="Ø"/>
            </a:pPr>
            <a:endParaRPr lang="fr-FR" sz="2000" dirty="0"/>
          </a:p>
          <a:p>
            <a:pPr marL="342900" indent="-342900">
              <a:buFont typeface="Wingdings" panose="05000000000000000000" pitchFamily="2" charset="2"/>
              <a:buChar char="Ø"/>
            </a:pPr>
            <a:r>
              <a:rPr lang="fr-FR" sz="2000" dirty="0"/>
              <a:t>Pour atteindre les objectifs : </a:t>
            </a:r>
          </a:p>
          <a:p>
            <a:pPr marL="361950" lvl="1"/>
            <a:r>
              <a:rPr lang="fr-FR" sz="2000" b="1" dirty="0">
                <a:solidFill>
                  <a:srgbClr val="00A09C"/>
                </a:solidFill>
              </a:rPr>
              <a:t>-45% d’émissions de gaz à effet de serre d’ici 2030 </a:t>
            </a:r>
          </a:p>
          <a:p>
            <a:pPr marL="361950" lvl="1"/>
            <a:r>
              <a:rPr lang="fr-FR" sz="2000" b="1" dirty="0">
                <a:solidFill>
                  <a:srgbClr val="00A09C"/>
                </a:solidFill>
              </a:rPr>
              <a:t>neutralité carbone bien avant 2050</a:t>
            </a:r>
          </a:p>
          <a:p>
            <a:pPr marL="361950" lvl="1"/>
            <a:endParaRPr lang="fr-FR" sz="2000" b="1" dirty="0">
              <a:solidFill>
                <a:srgbClr val="00A09C"/>
              </a:solidFill>
            </a:endParaRPr>
          </a:p>
        </p:txBody>
      </p:sp>
      <p:pic>
        <p:nvPicPr>
          <p:cNvPr id="2" name="Image 1">
            <a:extLst>
              <a:ext uri="{FF2B5EF4-FFF2-40B4-BE49-F238E27FC236}">
                <a16:creationId xmlns:a16="http://schemas.microsoft.com/office/drawing/2014/main" id="{566608E3-61C8-2096-5AB6-D5184042A7B5}"/>
              </a:ext>
            </a:extLst>
          </p:cNvPr>
          <p:cNvPicPr>
            <a:picLocks noChangeAspect="1"/>
          </p:cNvPicPr>
          <p:nvPr/>
        </p:nvPicPr>
        <p:blipFill>
          <a:blip r:embed="rId2"/>
          <a:stretch>
            <a:fillRect/>
          </a:stretch>
        </p:blipFill>
        <p:spPr>
          <a:xfrm>
            <a:off x="473204" y="1422400"/>
            <a:ext cx="2354449" cy="3338286"/>
          </a:xfrm>
          <a:prstGeom prst="rect">
            <a:avLst/>
          </a:prstGeom>
        </p:spPr>
      </p:pic>
    </p:spTree>
    <p:extLst>
      <p:ext uri="{BB962C8B-B14F-4D97-AF65-F5344CB8AC3E}">
        <p14:creationId xmlns:p14="http://schemas.microsoft.com/office/powerpoint/2010/main" val="184141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622177-C436-CB5C-1276-915A535A6767}"/>
              </a:ext>
            </a:extLst>
          </p:cNvPr>
          <p:cNvPicPr>
            <a:picLocks noChangeAspect="1"/>
          </p:cNvPicPr>
          <p:nvPr/>
        </p:nvPicPr>
        <p:blipFill>
          <a:blip r:embed="rId2"/>
          <a:stretch>
            <a:fillRect/>
          </a:stretch>
        </p:blipFill>
        <p:spPr>
          <a:xfrm>
            <a:off x="783782" y="1081436"/>
            <a:ext cx="6981245" cy="3913819"/>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119160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F017C25-DA92-5723-7617-0976533DB993}"/>
              </a:ext>
            </a:extLst>
          </p:cNvPr>
          <p:cNvPicPr>
            <a:picLocks noChangeAspect="1"/>
          </p:cNvPicPr>
          <p:nvPr/>
        </p:nvPicPr>
        <p:blipFill>
          <a:blip r:embed="rId2"/>
          <a:stretch>
            <a:fillRect/>
          </a:stretch>
        </p:blipFill>
        <p:spPr>
          <a:xfrm>
            <a:off x="768849" y="1179041"/>
            <a:ext cx="6996178" cy="3492068"/>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42731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4278A7-B7A8-DBA1-D349-639B8A5C309F}"/>
              </a:ext>
            </a:extLst>
          </p:cNvPr>
          <p:cNvPicPr>
            <a:picLocks noChangeAspect="1"/>
          </p:cNvPicPr>
          <p:nvPr/>
        </p:nvPicPr>
        <p:blipFill>
          <a:blip r:embed="rId2"/>
          <a:stretch>
            <a:fillRect/>
          </a:stretch>
        </p:blipFill>
        <p:spPr>
          <a:xfrm>
            <a:off x="884527" y="1063617"/>
            <a:ext cx="6779016" cy="4058107"/>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86839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E6BFB25-704D-8C26-A167-7C4238F871CB}"/>
              </a:ext>
            </a:extLst>
          </p:cNvPr>
          <p:cNvPicPr>
            <a:picLocks noChangeAspect="1"/>
          </p:cNvPicPr>
          <p:nvPr/>
        </p:nvPicPr>
        <p:blipFill>
          <a:blip r:embed="rId2"/>
          <a:stretch>
            <a:fillRect/>
          </a:stretch>
        </p:blipFill>
        <p:spPr>
          <a:xfrm>
            <a:off x="913485" y="1354793"/>
            <a:ext cx="6851542" cy="2978669"/>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357031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D68A4EA-ECDD-0C03-818F-C3023F75AEC3}"/>
              </a:ext>
            </a:extLst>
          </p:cNvPr>
          <p:cNvPicPr>
            <a:picLocks noChangeAspect="1"/>
          </p:cNvPicPr>
          <p:nvPr/>
        </p:nvPicPr>
        <p:blipFill>
          <a:blip r:embed="rId2"/>
          <a:stretch>
            <a:fillRect/>
          </a:stretch>
        </p:blipFill>
        <p:spPr>
          <a:xfrm>
            <a:off x="974796" y="1178012"/>
            <a:ext cx="6790231" cy="3669589"/>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902737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1E7B86-DC92-EE7B-16B3-0DB709A40FE0}"/>
              </a:ext>
            </a:extLst>
          </p:cNvPr>
          <p:cNvPicPr>
            <a:picLocks noChangeAspect="1"/>
          </p:cNvPicPr>
          <p:nvPr/>
        </p:nvPicPr>
        <p:blipFill>
          <a:blip r:embed="rId2"/>
          <a:stretch>
            <a:fillRect/>
          </a:stretch>
        </p:blipFill>
        <p:spPr>
          <a:xfrm>
            <a:off x="1024631" y="1151545"/>
            <a:ext cx="6740396" cy="3468742"/>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90083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44FEF7-C158-E434-79B4-CC60722423B8}"/>
              </a:ext>
            </a:extLst>
          </p:cNvPr>
          <p:cNvPicPr>
            <a:picLocks noChangeAspect="1"/>
          </p:cNvPicPr>
          <p:nvPr/>
        </p:nvPicPr>
        <p:blipFill>
          <a:blip r:embed="rId2"/>
          <a:stretch>
            <a:fillRect/>
          </a:stretch>
        </p:blipFill>
        <p:spPr>
          <a:xfrm>
            <a:off x="879515" y="1072903"/>
            <a:ext cx="6950827" cy="3997447"/>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649025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B21F8F-8954-7A8D-9F4D-6091831ADDEE}"/>
              </a:ext>
            </a:extLst>
          </p:cNvPr>
          <p:cNvPicPr>
            <a:picLocks noChangeAspect="1"/>
          </p:cNvPicPr>
          <p:nvPr/>
        </p:nvPicPr>
        <p:blipFill>
          <a:blip r:embed="rId2"/>
          <a:stretch>
            <a:fillRect/>
          </a:stretch>
        </p:blipFill>
        <p:spPr>
          <a:xfrm>
            <a:off x="805544" y="1128238"/>
            <a:ext cx="6850742" cy="3930283"/>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Les exigences Lille Bas Carbone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2051982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Aider à faire évoluer les pratiques         </a:t>
            </a:r>
          </a:p>
        </p:txBody>
      </p:sp>
      <p:sp>
        <p:nvSpPr>
          <p:cNvPr id="3" name="ZoneTexte 2">
            <a:extLst>
              <a:ext uri="{FF2B5EF4-FFF2-40B4-BE49-F238E27FC236}">
                <a16:creationId xmlns:a16="http://schemas.microsoft.com/office/drawing/2014/main" id="{CC4B7DDF-026F-F41D-E3C0-52A323C7D5C8}"/>
              </a:ext>
            </a:extLst>
          </p:cNvPr>
          <p:cNvSpPr txBox="1"/>
          <p:nvPr/>
        </p:nvSpPr>
        <p:spPr>
          <a:xfrm>
            <a:off x="3526972" y="2571750"/>
            <a:ext cx="1477107" cy="400110"/>
          </a:xfrm>
          <a:prstGeom prst="rect">
            <a:avLst/>
          </a:prstGeom>
          <a:solidFill>
            <a:srgbClr val="FFC000"/>
          </a:solidFill>
        </p:spPr>
        <p:txBody>
          <a:bodyPr wrap="square" rtlCol="0">
            <a:spAutoFit/>
          </a:bodyPr>
          <a:lstStyle/>
          <a:p>
            <a:pPr algn="ctr"/>
            <a:r>
              <a:rPr lang="fr-FR" sz="2000" b="1" dirty="0"/>
              <a:t>Comment ?</a:t>
            </a:r>
          </a:p>
        </p:txBody>
      </p:sp>
      <p:sp>
        <p:nvSpPr>
          <p:cNvPr id="5" name="ZoneTexte 4">
            <a:extLst>
              <a:ext uri="{FF2B5EF4-FFF2-40B4-BE49-F238E27FC236}">
                <a16:creationId xmlns:a16="http://schemas.microsoft.com/office/drawing/2014/main" id="{56376E22-886C-1195-CDFA-69F837E7B887}"/>
              </a:ext>
            </a:extLst>
          </p:cNvPr>
          <p:cNvSpPr txBox="1"/>
          <p:nvPr/>
        </p:nvSpPr>
        <p:spPr>
          <a:xfrm>
            <a:off x="244078" y="1227819"/>
            <a:ext cx="2642717" cy="1015663"/>
          </a:xfrm>
          <a:prstGeom prst="rect">
            <a:avLst/>
          </a:prstGeom>
          <a:noFill/>
        </p:spPr>
        <p:txBody>
          <a:bodyPr wrap="square" rtlCol="0">
            <a:spAutoFit/>
          </a:bodyPr>
          <a:lstStyle/>
          <a:p>
            <a:r>
              <a:rPr lang="fr-FR" sz="2000" dirty="0"/>
              <a:t>Expertise technique municipale au service des porteurs de projet</a:t>
            </a:r>
          </a:p>
        </p:txBody>
      </p:sp>
      <p:sp>
        <p:nvSpPr>
          <p:cNvPr id="13" name="Forme libre : forme 12">
            <a:extLst>
              <a:ext uri="{FF2B5EF4-FFF2-40B4-BE49-F238E27FC236}">
                <a16:creationId xmlns:a16="http://schemas.microsoft.com/office/drawing/2014/main" id="{B3E0163E-3D90-D6EC-466B-F2E3BC92C5E8}"/>
              </a:ext>
            </a:extLst>
          </p:cNvPr>
          <p:cNvSpPr/>
          <p:nvPr/>
        </p:nvSpPr>
        <p:spPr>
          <a:xfrm>
            <a:off x="4491613" y="1932167"/>
            <a:ext cx="982170" cy="555340"/>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37A360D0-D22E-1672-BE3C-E2F99D7502FC}"/>
              </a:ext>
            </a:extLst>
          </p:cNvPr>
          <p:cNvSpPr txBox="1"/>
          <p:nvPr/>
        </p:nvSpPr>
        <p:spPr>
          <a:xfrm>
            <a:off x="5975583" y="2843169"/>
            <a:ext cx="2448376" cy="1323439"/>
          </a:xfrm>
          <a:prstGeom prst="rect">
            <a:avLst/>
          </a:prstGeom>
          <a:noFill/>
        </p:spPr>
        <p:txBody>
          <a:bodyPr wrap="square" rtlCol="0">
            <a:spAutoFit/>
          </a:bodyPr>
          <a:lstStyle/>
          <a:p>
            <a:r>
              <a:rPr lang="fr-FR" sz="2000" dirty="0"/>
              <a:t>Analyse des potentialités et vulnérabilités du site + grille opération</a:t>
            </a:r>
          </a:p>
        </p:txBody>
      </p:sp>
      <p:sp>
        <p:nvSpPr>
          <p:cNvPr id="15" name="Forme libre : forme 14">
            <a:extLst>
              <a:ext uri="{FF2B5EF4-FFF2-40B4-BE49-F238E27FC236}">
                <a16:creationId xmlns:a16="http://schemas.microsoft.com/office/drawing/2014/main" id="{3DC90C95-EE86-BDF1-2C71-999A517C66FA}"/>
              </a:ext>
            </a:extLst>
          </p:cNvPr>
          <p:cNvSpPr/>
          <p:nvPr/>
        </p:nvSpPr>
        <p:spPr>
          <a:xfrm rot="14100542">
            <a:off x="4876744" y="2935784"/>
            <a:ext cx="924388" cy="597990"/>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9D79C769-295F-B34C-2FAA-99E69C40B4CD}"/>
              </a:ext>
            </a:extLst>
          </p:cNvPr>
          <p:cNvSpPr txBox="1"/>
          <p:nvPr/>
        </p:nvSpPr>
        <p:spPr>
          <a:xfrm>
            <a:off x="5654010" y="1558279"/>
            <a:ext cx="2642717" cy="707886"/>
          </a:xfrm>
          <a:prstGeom prst="rect">
            <a:avLst/>
          </a:prstGeom>
          <a:noFill/>
        </p:spPr>
        <p:txBody>
          <a:bodyPr wrap="square" rtlCol="0">
            <a:spAutoFit/>
          </a:bodyPr>
          <a:lstStyle/>
          <a:p>
            <a:r>
              <a:rPr lang="fr-FR" sz="2000" dirty="0"/>
              <a:t>Rubrique dédiée sur le site Internet de la Ville</a:t>
            </a:r>
          </a:p>
        </p:txBody>
      </p:sp>
      <p:sp>
        <p:nvSpPr>
          <p:cNvPr id="17" name="Forme libre : forme 16">
            <a:extLst>
              <a:ext uri="{FF2B5EF4-FFF2-40B4-BE49-F238E27FC236}">
                <a16:creationId xmlns:a16="http://schemas.microsoft.com/office/drawing/2014/main" id="{BC9066B6-AD8C-50BF-1822-328D75B84083}"/>
              </a:ext>
            </a:extLst>
          </p:cNvPr>
          <p:cNvSpPr/>
          <p:nvPr/>
        </p:nvSpPr>
        <p:spPr>
          <a:xfrm rot="9815953">
            <a:off x="2922662" y="3170879"/>
            <a:ext cx="1158362" cy="420982"/>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62BD3D8E-6C26-7A7C-94E0-DC80F594255D}"/>
              </a:ext>
            </a:extLst>
          </p:cNvPr>
          <p:cNvSpPr txBox="1"/>
          <p:nvPr/>
        </p:nvSpPr>
        <p:spPr>
          <a:xfrm>
            <a:off x="1815156" y="3699023"/>
            <a:ext cx="1024959" cy="400110"/>
          </a:xfrm>
          <a:prstGeom prst="rect">
            <a:avLst/>
          </a:prstGeom>
          <a:noFill/>
        </p:spPr>
        <p:txBody>
          <a:bodyPr wrap="square" rtlCol="0">
            <a:spAutoFit/>
          </a:bodyPr>
          <a:lstStyle/>
          <a:p>
            <a:r>
              <a:rPr lang="fr-FR" sz="2000" dirty="0"/>
              <a:t>Ateliers</a:t>
            </a:r>
          </a:p>
        </p:txBody>
      </p:sp>
      <p:sp>
        <p:nvSpPr>
          <p:cNvPr id="19" name="Forme libre : forme 18">
            <a:extLst>
              <a:ext uri="{FF2B5EF4-FFF2-40B4-BE49-F238E27FC236}">
                <a16:creationId xmlns:a16="http://schemas.microsoft.com/office/drawing/2014/main" id="{C526AC14-B9A0-7B0E-87F6-93445A1E7D08}"/>
              </a:ext>
            </a:extLst>
          </p:cNvPr>
          <p:cNvSpPr/>
          <p:nvPr/>
        </p:nvSpPr>
        <p:spPr>
          <a:xfrm rot="3222447">
            <a:off x="2764364" y="1908731"/>
            <a:ext cx="1158362" cy="420982"/>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5CF1101C-833D-F66A-23EE-06872A52C38D}"/>
              </a:ext>
            </a:extLst>
          </p:cNvPr>
          <p:cNvSpPr txBox="1"/>
          <p:nvPr/>
        </p:nvSpPr>
        <p:spPr>
          <a:xfrm>
            <a:off x="3748034" y="4297151"/>
            <a:ext cx="2642717" cy="400110"/>
          </a:xfrm>
          <a:prstGeom prst="rect">
            <a:avLst/>
          </a:prstGeom>
          <a:noFill/>
        </p:spPr>
        <p:txBody>
          <a:bodyPr wrap="square" rtlCol="0">
            <a:spAutoFit/>
          </a:bodyPr>
          <a:lstStyle/>
          <a:p>
            <a:r>
              <a:rPr lang="fr-FR" sz="2000" dirty="0"/>
              <a:t>Référentiel</a:t>
            </a:r>
            <a:r>
              <a:rPr lang="fr-FR" dirty="0"/>
              <a:t> </a:t>
            </a:r>
          </a:p>
        </p:txBody>
      </p:sp>
      <p:sp>
        <p:nvSpPr>
          <p:cNvPr id="21" name="Forme libre : forme 20">
            <a:extLst>
              <a:ext uri="{FF2B5EF4-FFF2-40B4-BE49-F238E27FC236}">
                <a16:creationId xmlns:a16="http://schemas.microsoft.com/office/drawing/2014/main" id="{51AA9305-34F4-68A1-6AB4-6E90903DF7EB}"/>
              </a:ext>
            </a:extLst>
          </p:cNvPr>
          <p:cNvSpPr/>
          <p:nvPr/>
        </p:nvSpPr>
        <p:spPr>
          <a:xfrm rot="6159207">
            <a:off x="3852008" y="3434396"/>
            <a:ext cx="1158362" cy="420982"/>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Forme libre : forme 1">
            <a:extLst>
              <a:ext uri="{FF2B5EF4-FFF2-40B4-BE49-F238E27FC236}">
                <a16:creationId xmlns:a16="http://schemas.microsoft.com/office/drawing/2014/main" id="{8F73AB5A-E32F-55AF-830D-1A104A5D08C9}"/>
              </a:ext>
            </a:extLst>
          </p:cNvPr>
          <p:cNvSpPr/>
          <p:nvPr/>
        </p:nvSpPr>
        <p:spPr>
          <a:xfrm rot="11320157">
            <a:off x="2282286" y="2642825"/>
            <a:ext cx="1158362" cy="420982"/>
          </a:xfrm>
          <a:custGeom>
            <a:avLst/>
            <a:gdLst>
              <a:gd name="connsiteX0" fmla="*/ 0 w 904352"/>
              <a:gd name="connsiteY0" fmla="*/ 612979 h 612979"/>
              <a:gd name="connsiteX1" fmla="*/ 20097 w 904352"/>
              <a:gd name="connsiteY1" fmla="*/ 502447 h 612979"/>
              <a:gd name="connsiteX2" fmla="*/ 40194 w 904352"/>
              <a:gd name="connsiteY2" fmla="*/ 462254 h 612979"/>
              <a:gd name="connsiteX3" fmla="*/ 150725 w 904352"/>
              <a:gd name="connsiteY3" fmla="*/ 241190 h 612979"/>
              <a:gd name="connsiteX4" fmla="*/ 221064 w 904352"/>
              <a:gd name="connsiteY4" fmla="*/ 160803 h 612979"/>
              <a:gd name="connsiteX5" fmla="*/ 462224 w 904352"/>
              <a:gd name="connsiteY5" fmla="*/ 50271 h 612979"/>
              <a:gd name="connsiteX6" fmla="*/ 542611 w 904352"/>
              <a:gd name="connsiteY6" fmla="*/ 20126 h 612979"/>
              <a:gd name="connsiteX7" fmla="*/ 622998 w 904352"/>
              <a:gd name="connsiteY7" fmla="*/ 10078 h 612979"/>
              <a:gd name="connsiteX8" fmla="*/ 904352 w 904352"/>
              <a:gd name="connsiteY8" fmla="*/ 30 h 6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352" h="612979">
                <a:moveTo>
                  <a:pt x="0" y="612979"/>
                </a:moveTo>
                <a:cubicBezTo>
                  <a:pt x="6699" y="576135"/>
                  <a:pt x="10448" y="538631"/>
                  <a:pt x="20097" y="502447"/>
                </a:cubicBezTo>
                <a:cubicBezTo>
                  <a:pt x="23957" y="487974"/>
                  <a:pt x="34381" y="476059"/>
                  <a:pt x="40194" y="462254"/>
                </a:cubicBezTo>
                <a:cubicBezTo>
                  <a:pt x="109884" y="296741"/>
                  <a:pt x="69725" y="349190"/>
                  <a:pt x="150725" y="241190"/>
                </a:cubicBezTo>
                <a:cubicBezTo>
                  <a:pt x="156918" y="232932"/>
                  <a:pt x="204164" y="170943"/>
                  <a:pt x="221064" y="160803"/>
                </a:cubicBezTo>
                <a:cubicBezTo>
                  <a:pt x="286887" y="121309"/>
                  <a:pt x="390958" y="78778"/>
                  <a:pt x="462224" y="50271"/>
                </a:cubicBezTo>
                <a:cubicBezTo>
                  <a:pt x="488795" y="39643"/>
                  <a:pt x="514848" y="27067"/>
                  <a:pt x="542611" y="20126"/>
                </a:cubicBezTo>
                <a:cubicBezTo>
                  <a:pt x="568809" y="13577"/>
                  <a:pt x="596058" y="11936"/>
                  <a:pt x="622998" y="10078"/>
                </a:cubicBezTo>
                <a:cubicBezTo>
                  <a:pt x="784870" y="-1085"/>
                  <a:pt x="787755" y="30"/>
                  <a:pt x="904352" y="30"/>
                </a:cubicBezTo>
              </a:path>
            </a:pathLst>
          </a:custGeom>
          <a:noFill/>
          <a:ln w="190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3A58FDB-DF4C-A5DD-0903-2742B85B2C3C}"/>
              </a:ext>
            </a:extLst>
          </p:cNvPr>
          <p:cNvSpPr txBox="1"/>
          <p:nvPr/>
        </p:nvSpPr>
        <p:spPr>
          <a:xfrm>
            <a:off x="619227" y="2793802"/>
            <a:ext cx="2642717" cy="400110"/>
          </a:xfrm>
          <a:prstGeom prst="rect">
            <a:avLst/>
          </a:prstGeom>
          <a:noFill/>
        </p:spPr>
        <p:txBody>
          <a:bodyPr wrap="square" rtlCol="0">
            <a:spAutoFit/>
          </a:bodyPr>
          <a:lstStyle/>
          <a:p>
            <a:r>
              <a:rPr lang="fr-FR" sz="2000" dirty="0"/>
              <a:t>Lettre d’info </a:t>
            </a:r>
          </a:p>
        </p:txBody>
      </p:sp>
      <p:pic>
        <p:nvPicPr>
          <p:cNvPr id="8" name="Image 7">
            <a:extLst>
              <a:ext uri="{FF2B5EF4-FFF2-40B4-BE49-F238E27FC236}">
                <a16:creationId xmlns:a16="http://schemas.microsoft.com/office/drawing/2014/main" id="{CAA5B174-2D6C-FE4C-5F6B-FBE3FB83B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Tree>
    <p:extLst>
      <p:ext uri="{BB962C8B-B14F-4D97-AF65-F5344CB8AC3E}">
        <p14:creationId xmlns:p14="http://schemas.microsoft.com/office/powerpoint/2010/main" val="1612201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796135-AD1B-C648-45CB-DD44CF26EF31}"/>
              </a:ext>
            </a:extLst>
          </p:cNvPr>
          <p:cNvPicPr>
            <a:picLocks noChangeAspect="1"/>
          </p:cNvPicPr>
          <p:nvPr/>
        </p:nvPicPr>
        <p:blipFill rotWithShape="1">
          <a:blip r:embed="rId2"/>
          <a:srcRect l="36818" t="14180" r="14722" b="5040"/>
          <a:stretch/>
        </p:blipFill>
        <p:spPr>
          <a:xfrm>
            <a:off x="401274" y="1086867"/>
            <a:ext cx="4315869" cy="4044840"/>
          </a:xfrm>
          <a:prstGeom prst="rect">
            <a:avLst/>
          </a:prstGeom>
        </p:spPr>
      </p:pic>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Une rubrique dédiée et des outils en ligne</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2FAF8C30-2978-6094-64BE-3CE8529350B5}"/>
              </a:ext>
            </a:extLst>
          </p:cNvPr>
          <p:cNvSpPr txBox="1"/>
          <p:nvPr/>
        </p:nvSpPr>
        <p:spPr>
          <a:xfrm>
            <a:off x="5188673" y="2179865"/>
            <a:ext cx="3955327" cy="1508105"/>
          </a:xfrm>
          <a:prstGeom prst="rect">
            <a:avLst/>
          </a:prstGeom>
          <a:noFill/>
        </p:spPr>
        <p:txBody>
          <a:bodyPr wrap="square" rtlCol="0">
            <a:spAutoFit/>
          </a:bodyPr>
          <a:lstStyle/>
          <a:p>
            <a:endParaRPr lang="fr-FR" dirty="0"/>
          </a:p>
          <a:p>
            <a:pPr marL="342900" indent="-342900">
              <a:buFont typeface="Wingdings" panose="05000000000000000000" pitchFamily="2" charset="2"/>
              <a:buChar char="Ø"/>
            </a:pPr>
            <a:r>
              <a:rPr lang="fr-FR" sz="2000" dirty="0">
                <a:hlinkClick r:id="rId4"/>
              </a:rPr>
              <a:t>https://www.lille.fr/Vivre-a-Lille/Lille-Durable/Pacte-Lille-Bas-Carbone</a:t>
            </a:r>
            <a:endParaRPr lang="fr-FR" sz="2000" dirty="0"/>
          </a:p>
          <a:p>
            <a:endParaRPr lang="fr-FR" sz="1200" dirty="0"/>
          </a:p>
        </p:txBody>
      </p:sp>
    </p:spTree>
    <p:extLst>
      <p:ext uri="{BB962C8B-B14F-4D97-AF65-F5344CB8AC3E}">
        <p14:creationId xmlns:p14="http://schemas.microsoft.com/office/powerpoint/2010/main" val="7048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 Plan lillois pour le climat 2021-2026</a:t>
            </a:r>
          </a:p>
        </p:txBody>
      </p:sp>
      <p:sp>
        <p:nvSpPr>
          <p:cNvPr id="4" name="ZoneTexte 3">
            <a:extLst>
              <a:ext uri="{FF2B5EF4-FFF2-40B4-BE49-F238E27FC236}">
                <a16:creationId xmlns:a16="http://schemas.microsoft.com/office/drawing/2014/main" id="{51E47383-7522-AF99-4530-681D43399F6B}"/>
              </a:ext>
            </a:extLst>
          </p:cNvPr>
          <p:cNvSpPr txBox="1"/>
          <p:nvPr/>
        </p:nvSpPr>
        <p:spPr>
          <a:xfrm>
            <a:off x="511049" y="1017096"/>
            <a:ext cx="7364192" cy="4216539"/>
          </a:xfrm>
          <a:prstGeom prst="rect">
            <a:avLst/>
          </a:prstGeom>
          <a:noFill/>
        </p:spPr>
        <p:txBody>
          <a:bodyPr wrap="square" rtlCol="0">
            <a:spAutoFit/>
          </a:bodyPr>
          <a:lstStyle/>
          <a:p>
            <a:r>
              <a:rPr lang="fr-FR" b="1" dirty="0"/>
              <a:t>Ambition 1 : </a:t>
            </a:r>
            <a:r>
              <a:rPr lang="fr-FR" b="1" dirty="0">
                <a:solidFill>
                  <a:srgbClr val="00A09C"/>
                </a:solidFill>
              </a:rPr>
              <a:t>Accélérer la transition énergétique </a:t>
            </a:r>
            <a:r>
              <a:rPr lang="fr-FR" b="1" dirty="0"/>
              <a:t>vers un territoire neutre en carbone d’ici 2050</a:t>
            </a:r>
          </a:p>
          <a:p>
            <a:r>
              <a:rPr lang="fr-FR" sz="1400" dirty="0"/>
              <a:t>Priorité 1 : Energie</a:t>
            </a:r>
          </a:p>
          <a:p>
            <a:r>
              <a:rPr lang="fr-FR" sz="1400" dirty="0"/>
              <a:t>Priorité 2 : Mobilité</a:t>
            </a:r>
          </a:p>
          <a:p>
            <a:r>
              <a:rPr lang="fr-FR" sz="1400" dirty="0"/>
              <a:t>Priorité 3 : Aménagement </a:t>
            </a:r>
          </a:p>
          <a:p>
            <a:r>
              <a:rPr lang="fr-FR" sz="1400" dirty="0"/>
              <a:t>Priorité 4 : Habitat</a:t>
            </a:r>
          </a:p>
          <a:p>
            <a:r>
              <a:rPr lang="fr-FR" sz="1400" dirty="0"/>
              <a:t>Priorité 5 : Production et consommation</a:t>
            </a:r>
          </a:p>
          <a:p>
            <a:pPr>
              <a:spcAft>
                <a:spcPts val="600"/>
              </a:spcAft>
            </a:pPr>
            <a:r>
              <a:rPr lang="fr-FR" sz="1400" dirty="0"/>
              <a:t>Priorité 6 : Exemplarité</a:t>
            </a:r>
          </a:p>
          <a:p>
            <a:r>
              <a:rPr lang="fr-FR" b="1" dirty="0"/>
              <a:t>Ambition 2 : </a:t>
            </a:r>
            <a:r>
              <a:rPr lang="fr-FR" b="1" dirty="0">
                <a:solidFill>
                  <a:srgbClr val="00A09C"/>
                </a:solidFill>
              </a:rPr>
              <a:t>Construire une ville résiliente </a:t>
            </a:r>
            <a:r>
              <a:rPr lang="fr-FR" b="1" dirty="0"/>
              <a:t>au changement climatique et améliorant la qualité de l’air</a:t>
            </a:r>
          </a:p>
          <a:p>
            <a:r>
              <a:rPr lang="fr-FR" sz="1400" dirty="0"/>
              <a:t>Priorité 7 : Air et santé environnementale </a:t>
            </a:r>
          </a:p>
          <a:p>
            <a:pPr>
              <a:spcAft>
                <a:spcPts val="600"/>
              </a:spcAft>
            </a:pPr>
            <a:r>
              <a:rPr lang="fr-FR" sz="1400" dirty="0"/>
              <a:t>Priorité 8 : Adaptation </a:t>
            </a:r>
          </a:p>
          <a:p>
            <a:r>
              <a:rPr lang="fr-FR" b="1" dirty="0"/>
              <a:t>Ambition 3 : </a:t>
            </a:r>
            <a:r>
              <a:rPr lang="fr-FR" b="1" dirty="0">
                <a:solidFill>
                  <a:srgbClr val="00A09C"/>
                </a:solidFill>
              </a:rPr>
              <a:t>Une ville solidaire </a:t>
            </a:r>
            <a:r>
              <a:rPr lang="fr-FR" b="1" dirty="0"/>
              <a:t>permettant à tous de bénéficier de la transition écologique et énergétique</a:t>
            </a:r>
          </a:p>
          <a:p>
            <a:r>
              <a:rPr lang="fr-FR" sz="1400" dirty="0"/>
              <a:t>Priorité 9 : Gouvernance et coopération</a:t>
            </a:r>
          </a:p>
          <a:p>
            <a:r>
              <a:rPr lang="fr-FR" sz="1400" dirty="0"/>
              <a:t>Priorité 10 : Moyens</a:t>
            </a:r>
          </a:p>
        </p:txBody>
      </p:sp>
    </p:spTree>
    <p:extLst>
      <p:ext uri="{BB962C8B-B14F-4D97-AF65-F5344CB8AC3E}">
        <p14:creationId xmlns:p14="http://schemas.microsoft.com/office/powerpoint/2010/main" val="2981913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Une rubrique dédiée et des outils en ligne</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4" name="Image 3">
            <a:extLst>
              <a:ext uri="{FF2B5EF4-FFF2-40B4-BE49-F238E27FC236}">
                <a16:creationId xmlns:a16="http://schemas.microsoft.com/office/drawing/2014/main" id="{43CEB0B1-A38C-49B3-0A72-96C1582C92FE}"/>
              </a:ext>
            </a:extLst>
          </p:cNvPr>
          <p:cNvPicPr>
            <a:picLocks noChangeAspect="1"/>
          </p:cNvPicPr>
          <p:nvPr/>
        </p:nvPicPr>
        <p:blipFill>
          <a:blip r:embed="rId3"/>
          <a:stretch>
            <a:fillRect/>
          </a:stretch>
        </p:blipFill>
        <p:spPr>
          <a:xfrm>
            <a:off x="477661" y="1104885"/>
            <a:ext cx="4148821" cy="2763172"/>
          </a:xfrm>
          <a:prstGeom prst="rect">
            <a:avLst/>
          </a:prstGeom>
        </p:spPr>
      </p:pic>
      <p:pic>
        <p:nvPicPr>
          <p:cNvPr id="5" name="Image 4">
            <a:extLst>
              <a:ext uri="{FF2B5EF4-FFF2-40B4-BE49-F238E27FC236}">
                <a16:creationId xmlns:a16="http://schemas.microsoft.com/office/drawing/2014/main" id="{B64288F9-F733-E569-9923-5D401750A01A}"/>
              </a:ext>
            </a:extLst>
          </p:cNvPr>
          <p:cNvPicPr>
            <a:picLocks noChangeAspect="1"/>
          </p:cNvPicPr>
          <p:nvPr/>
        </p:nvPicPr>
        <p:blipFill>
          <a:blip r:embed="rId4"/>
          <a:stretch>
            <a:fillRect/>
          </a:stretch>
        </p:blipFill>
        <p:spPr>
          <a:xfrm>
            <a:off x="4777526" y="2008733"/>
            <a:ext cx="3499381" cy="3075641"/>
          </a:xfrm>
          <a:prstGeom prst="rect">
            <a:avLst/>
          </a:prstGeom>
        </p:spPr>
      </p:pic>
    </p:spTree>
    <p:extLst>
      <p:ext uri="{BB962C8B-B14F-4D97-AF65-F5344CB8AC3E}">
        <p14:creationId xmlns:p14="http://schemas.microsoft.com/office/powerpoint/2010/main" val="1135646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Des ateliers thématiques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2FAF8C30-2978-6094-64BE-3CE8529350B5}"/>
              </a:ext>
            </a:extLst>
          </p:cNvPr>
          <p:cNvSpPr txBox="1"/>
          <p:nvPr/>
        </p:nvSpPr>
        <p:spPr>
          <a:xfrm>
            <a:off x="804510" y="1238204"/>
            <a:ext cx="7291823" cy="1785104"/>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fr-FR" dirty="0"/>
              <a:t>Organisation d’ateliers thématiques faisant intervenir des experts dans chaque domaine</a:t>
            </a:r>
          </a:p>
          <a:p>
            <a:pPr marL="342900" indent="-342900">
              <a:spcAft>
                <a:spcPts val="1200"/>
              </a:spcAft>
              <a:buFont typeface="Wingdings" panose="05000000000000000000" pitchFamily="2" charset="2"/>
              <a:buChar char="Ø"/>
            </a:pPr>
            <a:r>
              <a:rPr lang="fr-FR" dirty="0"/>
              <a:t>72 participants en moyenne par atelier (45 en présentiel et jusqu’à 140 en </a:t>
            </a:r>
            <a:r>
              <a:rPr lang="fr-FR" dirty="0" err="1"/>
              <a:t>visio</a:t>
            </a:r>
            <a:r>
              <a:rPr lang="fr-FR" dirty="0"/>
              <a:t>)</a:t>
            </a:r>
          </a:p>
          <a:p>
            <a:pPr marL="342900" indent="-342900">
              <a:buFont typeface="Wingdings" panose="05000000000000000000" pitchFamily="2" charset="2"/>
              <a:buChar char="Ø"/>
            </a:pPr>
            <a:endParaRPr lang="fr-FR" dirty="0"/>
          </a:p>
        </p:txBody>
      </p:sp>
      <p:pic>
        <p:nvPicPr>
          <p:cNvPr id="1026" name="Picture 2">
            <a:extLst>
              <a:ext uri="{FF2B5EF4-FFF2-40B4-BE49-F238E27FC236}">
                <a16:creationId xmlns:a16="http://schemas.microsoft.com/office/drawing/2014/main" id="{85525103-C201-520A-02D3-DE5FDBBC5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92" y="2835616"/>
            <a:ext cx="4005699" cy="196613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94A4090-2B86-495F-52B0-E9A0B23CF24B}"/>
              </a:ext>
            </a:extLst>
          </p:cNvPr>
          <p:cNvSpPr txBox="1"/>
          <p:nvPr/>
        </p:nvSpPr>
        <p:spPr>
          <a:xfrm>
            <a:off x="5930698" y="2588986"/>
            <a:ext cx="2155371" cy="338554"/>
          </a:xfrm>
          <a:prstGeom prst="rect">
            <a:avLst/>
          </a:prstGeom>
          <a:noFill/>
        </p:spPr>
        <p:txBody>
          <a:bodyPr wrap="square" rtlCol="0">
            <a:spAutoFit/>
          </a:bodyPr>
          <a:lstStyle/>
          <a:p>
            <a:r>
              <a:rPr lang="fr-FR" sz="1600" dirty="0"/>
              <a:t>Exemples d’ateliers :</a:t>
            </a:r>
          </a:p>
        </p:txBody>
      </p:sp>
      <p:sp>
        <p:nvSpPr>
          <p:cNvPr id="4" name="ZoneTexte 3">
            <a:extLst>
              <a:ext uri="{FF2B5EF4-FFF2-40B4-BE49-F238E27FC236}">
                <a16:creationId xmlns:a16="http://schemas.microsoft.com/office/drawing/2014/main" id="{4CB401F8-3021-FF90-AB80-5B7B403B7A00}"/>
              </a:ext>
            </a:extLst>
          </p:cNvPr>
          <p:cNvSpPr txBox="1"/>
          <p:nvPr/>
        </p:nvSpPr>
        <p:spPr>
          <a:xfrm>
            <a:off x="5029199" y="3023308"/>
            <a:ext cx="3613452" cy="2062103"/>
          </a:xfrm>
          <a:prstGeom prst="rect">
            <a:avLst/>
          </a:prstGeom>
          <a:noFill/>
        </p:spPr>
        <p:txBody>
          <a:bodyPr wrap="square" rtlCol="0">
            <a:spAutoFit/>
          </a:bodyPr>
          <a:lstStyle/>
          <a:p>
            <a:r>
              <a:rPr lang="fr-FR" sz="1600" dirty="0"/>
              <a:t>Limiter l’imperméabilisation des espaces extérieurs</a:t>
            </a:r>
          </a:p>
          <a:p>
            <a:endParaRPr lang="fr-FR" sz="1600" dirty="0"/>
          </a:p>
          <a:p>
            <a:r>
              <a:rPr lang="fr-FR" sz="1600" dirty="0"/>
              <a:t>Réglementation environnementale RE2020</a:t>
            </a:r>
          </a:p>
          <a:p>
            <a:endParaRPr lang="fr-FR" sz="1600" dirty="0"/>
          </a:p>
          <a:p>
            <a:r>
              <a:rPr lang="fr-FR" sz="1600" dirty="0"/>
              <a:t>Le réemploi et le recyclage dans les opérations</a:t>
            </a:r>
          </a:p>
        </p:txBody>
      </p:sp>
      <p:pic>
        <p:nvPicPr>
          <p:cNvPr id="7" name="Image 6" descr="Une image contenant Graphique, cercle, conception&#10;&#10;Description générée automatiquement">
            <a:extLst>
              <a:ext uri="{FF2B5EF4-FFF2-40B4-BE49-F238E27FC236}">
                <a16:creationId xmlns:a16="http://schemas.microsoft.com/office/drawing/2014/main" id="{73BE2DE4-CA8D-C632-4E0D-364304DC1F08}"/>
              </a:ext>
            </a:extLst>
          </p:cNvPr>
          <p:cNvPicPr>
            <a:picLocks noChangeAspect="1"/>
          </p:cNvPicPr>
          <p:nvPr/>
        </p:nvPicPr>
        <p:blipFill>
          <a:blip r:embed="rId4"/>
          <a:stretch>
            <a:fillRect/>
          </a:stretch>
        </p:blipFill>
        <p:spPr>
          <a:xfrm>
            <a:off x="4562491" y="3087292"/>
            <a:ext cx="425166" cy="425166"/>
          </a:xfrm>
          <a:prstGeom prst="rect">
            <a:avLst/>
          </a:prstGeom>
        </p:spPr>
      </p:pic>
      <p:pic>
        <p:nvPicPr>
          <p:cNvPr id="10" name="Image 9" descr="Une image contenant Graphique, cercle, logo, clipart&#10;&#10;Description générée automatiquement">
            <a:extLst>
              <a:ext uri="{FF2B5EF4-FFF2-40B4-BE49-F238E27FC236}">
                <a16:creationId xmlns:a16="http://schemas.microsoft.com/office/drawing/2014/main" id="{A74EFE58-22CA-CCD2-6F49-8302DF254984}"/>
              </a:ext>
            </a:extLst>
          </p:cNvPr>
          <p:cNvPicPr>
            <a:picLocks noChangeAspect="1"/>
          </p:cNvPicPr>
          <p:nvPr/>
        </p:nvPicPr>
        <p:blipFill>
          <a:blip r:embed="rId5"/>
          <a:stretch>
            <a:fillRect/>
          </a:stretch>
        </p:blipFill>
        <p:spPr>
          <a:xfrm>
            <a:off x="4572000" y="3818685"/>
            <a:ext cx="425165" cy="425165"/>
          </a:xfrm>
          <a:prstGeom prst="rect">
            <a:avLst/>
          </a:prstGeom>
        </p:spPr>
      </p:pic>
      <p:pic>
        <p:nvPicPr>
          <p:cNvPr id="12" name="Image 11" descr="Une image contenant cercle, rouge, Graphique, symbole&#10;&#10;Description générée automatiquement">
            <a:extLst>
              <a:ext uri="{FF2B5EF4-FFF2-40B4-BE49-F238E27FC236}">
                <a16:creationId xmlns:a16="http://schemas.microsoft.com/office/drawing/2014/main" id="{B4A89351-290B-7FBE-E39D-044120CF3A92}"/>
              </a:ext>
            </a:extLst>
          </p:cNvPr>
          <p:cNvPicPr>
            <a:picLocks noChangeAspect="1"/>
          </p:cNvPicPr>
          <p:nvPr/>
        </p:nvPicPr>
        <p:blipFill>
          <a:blip r:embed="rId6"/>
          <a:stretch>
            <a:fillRect/>
          </a:stretch>
        </p:blipFill>
        <p:spPr>
          <a:xfrm>
            <a:off x="4572000" y="4571492"/>
            <a:ext cx="425165" cy="424961"/>
          </a:xfrm>
          <a:prstGeom prst="rect">
            <a:avLst/>
          </a:prstGeom>
        </p:spPr>
      </p:pic>
    </p:spTree>
    <p:extLst>
      <p:ext uri="{BB962C8B-B14F-4D97-AF65-F5344CB8AC3E}">
        <p14:creationId xmlns:p14="http://schemas.microsoft.com/office/powerpoint/2010/main" val="2614227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Des fiches explicatives détaillées du référentiel</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4" name="Image 3">
            <a:extLst>
              <a:ext uri="{FF2B5EF4-FFF2-40B4-BE49-F238E27FC236}">
                <a16:creationId xmlns:a16="http://schemas.microsoft.com/office/drawing/2014/main" id="{CBDD9DC3-8421-0F49-36F4-A75C8A27336B}"/>
              </a:ext>
            </a:extLst>
          </p:cNvPr>
          <p:cNvPicPr>
            <a:picLocks noChangeAspect="1"/>
          </p:cNvPicPr>
          <p:nvPr/>
        </p:nvPicPr>
        <p:blipFill>
          <a:blip r:embed="rId3"/>
          <a:stretch>
            <a:fillRect/>
          </a:stretch>
        </p:blipFill>
        <p:spPr>
          <a:xfrm>
            <a:off x="148001" y="1106881"/>
            <a:ext cx="3738421" cy="2640841"/>
          </a:xfrm>
          <a:prstGeom prst="rect">
            <a:avLst/>
          </a:prstGeom>
          <a:ln>
            <a:solidFill>
              <a:schemeClr val="tx1"/>
            </a:solidFill>
          </a:ln>
        </p:spPr>
      </p:pic>
      <p:pic>
        <p:nvPicPr>
          <p:cNvPr id="10" name="Image 9">
            <a:extLst>
              <a:ext uri="{FF2B5EF4-FFF2-40B4-BE49-F238E27FC236}">
                <a16:creationId xmlns:a16="http://schemas.microsoft.com/office/drawing/2014/main" id="{9EF0C597-5B30-17B2-9B1D-C5E1BC228A0F}"/>
              </a:ext>
            </a:extLst>
          </p:cNvPr>
          <p:cNvPicPr>
            <a:picLocks noChangeAspect="1"/>
          </p:cNvPicPr>
          <p:nvPr/>
        </p:nvPicPr>
        <p:blipFill>
          <a:blip r:embed="rId4"/>
          <a:stretch>
            <a:fillRect/>
          </a:stretch>
        </p:blipFill>
        <p:spPr>
          <a:xfrm>
            <a:off x="2312037" y="1731324"/>
            <a:ext cx="3714986" cy="2627996"/>
          </a:xfrm>
          <a:prstGeom prst="rect">
            <a:avLst/>
          </a:prstGeom>
          <a:ln>
            <a:solidFill>
              <a:schemeClr val="tx1"/>
            </a:solidFill>
          </a:ln>
        </p:spPr>
      </p:pic>
      <p:pic>
        <p:nvPicPr>
          <p:cNvPr id="12" name="Image 11">
            <a:extLst>
              <a:ext uri="{FF2B5EF4-FFF2-40B4-BE49-F238E27FC236}">
                <a16:creationId xmlns:a16="http://schemas.microsoft.com/office/drawing/2014/main" id="{1F9AA4EA-9019-D3AF-3AF2-16F2C059348F}"/>
              </a:ext>
            </a:extLst>
          </p:cNvPr>
          <p:cNvPicPr>
            <a:picLocks noChangeAspect="1"/>
          </p:cNvPicPr>
          <p:nvPr/>
        </p:nvPicPr>
        <p:blipFill>
          <a:blip r:embed="rId5"/>
          <a:stretch>
            <a:fillRect/>
          </a:stretch>
        </p:blipFill>
        <p:spPr>
          <a:xfrm>
            <a:off x="4452638" y="2454689"/>
            <a:ext cx="3718299" cy="2627996"/>
          </a:xfrm>
          <a:prstGeom prst="rect">
            <a:avLst/>
          </a:prstGeom>
          <a:ln>
            <a:solidFill>
              <a:schemeClr val="tx1"/>
            </a:solidFill>
          </a:ln>
        </p:spPr>
      </p:pic>
    </p:spTree>
    <p:extLst>
      <p:ext uri="{BB962C8B-B14F-4D97-AF65-F5344CB8AC3E}">
        <p14:creationId xmlns:p14="http://schemas.microsoft.com/office/powerpoint/2010/main" val="72262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E21D838-4544-8135-33E5-98172DCD705D}"/>
              </a:ext>
            </a:extLst>
          </p:cNvPr>
          <p:cNvPicPr>
            <a:picLocks noChangeAspect="1"/>
          </p:cNvPicPr>
          <p:nvPr/>
        </p:nvPicPr>
        <p:blipFill>
          <a:blip r:embed="rId2"/>
          <a:stretch>
            <a:fillRect/>
          </a:stretch>
        </p:blipFill>
        <p:spPr>
          <a:xfrm>
            <a:off x="570864" y="63610"/>
            <a:ext cx="7094193" cy="5049469"/>
          </a:xfrm>
          <a:prstGeom prst="rect">
            <a:avLst/>
          </a:prstGeom>
        </p:spPr>
      </p:pic>
    </p:spTree>
    <p:extLst>
      <p:ext uri="{BB962C8B-B14F-4D97-AF65-F5344CB8AC3E}">
        <p14:creationId xmlns:p14="http://schemas.microsoft.com/office/powerpoint/2010/main" val="4275922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26F4AEF-C2E0-C6F2-595F-C23678EC9FAC}"/>
              </a:ext>
            </a:extLst>
          </p:cNvPr>
          <p:cNvPicPr>
            <a:picLocks noChangeAspect="1"/>
          </p:cNvPicPr>
          <p:nvPr/>
        </p:nvPicPr>
        <p:blipFill>
          <a:blip r:embed="rId2"/>
          <a:stretch>
            <a:fillRect/>
          </a:stretch>
        </p:blipFill>
        <p:spPr>
          <a:xfrm>
            <a:off x="297875" y="87526"/>
            <a:ext cx="7254223" cy="5055974"/>
          </a:xfrm>
          <a:prstGeom prst="rect">
            <a:avLst/>
          </a:prstGeom>
        </p:spPr>
      </p:pic>
    </p:spTree>
    <p:extLst>
      <p:ext uri="{BB962C8B-B14F-4D97-AF65-F5344CB8AC3E}">
        <p14:creationId xmlns:p14="http://schemas.microsoft.com/office/powerpoint/2010/main" val="128495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La newsletter</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4" name="Image 3">
            <a:extLst>
              <a:ext uri="{FF2B5EF4-FFF2-40B4-BE49-F238E27FC236}">
                <a16:creationId xmlns:a16="http://schemas.microsoft.com/office/drawing/2014/main" id="{6724BB64-90AD-73B4-3F08-AC011BD41C6D}"/>
              </a:ext>
            </a:extLst>
          </p:cNvPr>
          <p:cNvPicPr>
            <a:picLocks noChangeAspect="1"/>
          </p:cNvPicPr>
          <p:nvPr/>
        </p:nvPicPr>
        <p:blipFill>
          <a:blip r:embed="rId3"/>
          <a:stretch>
            <a:fillRect/>
          </a:stretch>
        </p:blipFill>
        <p:spPr>
          <a:xfrm>
            <a:off x="473204" y="1007959"/>
            <a:ext cx="3036511" cy="4100588"/>
          </a:xfrm>
          <a:prstGeom prst="rect">
            <a:avLst/>
          </a:prstGeom>
        </p:spPr>
      </p:pic>
      <p:pic>
        <p:nvPicPr>
          <p:cNvPr id="7" name="Image 6">
            <a:extLst>
              <a:ext uri="{FF2B5EF4-FFF2-40B4-BE49-F238E27FC236}">
                <a16:creationId xmlns:a16="http://schemas.microsoft.com/office/drawing/2014/main" id="{ED46535C-DC28-C6AD-4E9B-760B4C8970B3}"/>
              </a:ext>
            </a:extLst>
          </p:cNvPr>
          <p:cNvPicPr>
            <a:picLocks noChangeAspect="1"/>
          </p:cNvPicPr>
          <p:nvPr/>
        </p:nvPicPr>
        <p:blipFill>
          <a:blip r:embed="rId4"/>
          <a:stretch>
            <a:fillRect/>
          </a:stretch>
        </p:blipFill>
        <p:spPr>
          <a:xfrm>
            <a:off x="3926752" y="1007959"/>
            <a:ext cx="3003007" cy="4135541"/>
          </a:xfrm>
          <a:prstGeom prst="rect">
            <a:avLst/>
          </a:prstGeom>
        </p:spPr>
      </p:pic>
    </p:spTree>
    <p:extLst>
      <p:ext uri="{BB962C8B-B14F-4D97-AF65-F5344CB8AC3E}">
        <p14:creationId xmlns:p14="http://schemas.microsoft.com/office/powerpoint/2010/main" val="112035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Zoom sur quelques opérations</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473204" y="1117396"/>
            <a:ext cx="7291823" cy="800219"/>
          </a:xfrm>
          <a:prstGeom prst="rect">
            <a:avLst/>
          </a:prstGeom>
          <a:noFill/>
        </p:spPr>
        <p:txBody>
          <a:bodyPr wrap="square" lIns="91440" tIns="45720" rIns="91440" bIns="45720" rtlCol="0" anchor="t">
            <a:spAutoFit/>
          </a:bodyPr>
          <a:lstStyle/>
          <a:p>
            <a:r>
              <a:rPr lang="fr-FR" sz="2200" b="1" dirty="0">
                <a:solidFill>
                  <a:srgbClr val="32B07A"/>
                </a:solidFill>
              </a:rPr>
              <a:t>     </a:t>
            </a:r>
            <a:r>
              <a:rPr lang="fr-FR" sz="2400" b="1" dirty="0">
                <a:solidFill>
                  <a:srgbClr val="00A09C"/>
                </a:solidFill>
              </a:rPr>
              <a:t>LMH – Transformation de bureaux en logements</a:t>
            </a:r>
            <a:endParaRPr lang="fr-FR" sz="2200" dirty="0">
              <a:solidFill>
                <a:srgbClr val="00A09C"/>
              </a:solidFill>
            </a:endParaRPr>
          </a:p>
          <a:p>
            <a:pPr>
              <a:spcAft>
                <a:spcPts val="1200"/>
              </a:spcAft>
            </a:pPr>
            <a:r>
              <a:rPr lang="fr-FR" sz="2200" b="1" dirty="0">
                <a:solidFill>
                  <a:srgbClr val="FF0000"/>
                </a:solidFill>
              </a:rPr>
              <a:t>      </a:t>
            </a:r>
            <a:r>
              <a:rPr lang="fr-FR" dirty="0"/>
              <a:t>       </a:t>
            </a:r>
            <a:endParaRPr lang="fr-FR" dirty="0">
              <a:cs typeface="Calibri"/>
            </a:endParaRPr>
          </a:p>
        </p:txBody>
      </p:sp>
      <p:pic>
        <p:nvPicPr>
          <p:cNvPr id="3" name="object 2">
            <a:extLst>
              <a:ext uri="{FF2B5EF4-FFF2-40B4-BE49-F238E27FC236}">
                <a16:creationId xmlns:a16="http://schemas.microsoft.com/office/drawing/2014/main" id="{7CBD14E9-6817-468D-7BB1-EF135744078C}"/>
              </a:ext>
            </a:extLst>
          </p:cNvPr>
          <p:cNvPicPr>
            <a:picLocks noChangeAspect="1"/>
          </p:cNvPicPr>
          <p:nvPr/>
        </p:nvPicPr>
        <p:blipFill rotWithShape="1">
          <a:blip r:embed="rId4" cstate="print"/>
          <a:srcRect r="6910" b="16972"/>
          <a:stretch/>
        </p:blipFill>
        <p:spPr>
          <a:xfrm>
            <a:off x="526954" y="1517505"/>
            <a:ext cx="5222336" cy="3562914"/>
          </a:xfrm>
          <a:prstGeom prst="rect">
            <a:avLst/>
          </a:prstGeom>
        </p:spPr>
      </p:pic>
      <p:pic>
        <p:nvPicPr>
          <p:cNvPr id="15" name="Image 14" descr="Une image contenant Police, logo, Graphique, conception&#10;&#10;Description générée automatiquement">
            <a:extLst>
              <a:ext uri="{FF2B5EF4-FFF2-40B4-BE49-F238E27FC236}">
                <a16:creationId xmlns:a16="http://schemas.microsoft.com/office/drawing/2014/main" id="{79CEE068-BFE1-897B-1292-FA0321928AB4}"/>
              </a:ext>
            </a:extLst>
          </p:cNvPr>
          <p:cNvPicPr>
            <a:picLocks noChangeAspect="1"/>
          </p:cNvPicPr>
          <p:nvPr/>
        </p:nvPicPr>
        <p:blipFill>
          <a:blip r:embed="rId5"/>
          <a:stretch>
            <a:fillRect/>
          </a:stretch>
        </p:blipFill>
        <p:spPr>
          <a:xfrm>
            <a:off x="7496606" y="1375564"/>
            <a:ext cx="1647394" cy="955090"/>
          </a:xfrm>
          <a:prstGeom prst="rect">
            <a:avLst/>
          </a:prstGeom>
        </p:spPr>
      </p:pic>
      <p:pic>
        <p:nvPicPr>
          <p:cNvPr id="23" name="Image 22">
            <a:extLst>
              <a:ext uri="{FF2B5EF4-FFF2-40B4-BE49-F238E27FC236}">
                <a16:creationId xmlns:a16="http://schemas.microsoft.com/office/drawing/2014/main" id="{5859A680-F9F3-AEAE-E716-5ACED2093764}"/>
              </a:ext>
            </a:extLst>
          </p:cNvPr>
          <p:cNvPicPr>
            <a:picLocks noChangeAspect="1"/>
          </p:cNvPicPr>
          <p:nvPr/>
        </p:nvPicPr>
        <p:blipFill>
          <a:blip r:embed="rId6"/>
          <a:stretch>
            <a:fillRect/>
          </a:stretch>
        </p:blipFill>
        <p:spPr>
          <a:xfrm>
            <a:off x="7765027" y="2440091"/>
            <a:ext cx="1177511" cy="394146"/>
          </a:xfrm>
          <a:prstGeom prst="rect">
            <a:avLst/>
          </a:prstGeom>
        </p:spPr>
      </p:pic>
      <p:sp>
        <p:nvSpPr>
          <p:cNvPr id="4" name="ZoneTexte 3">
            <a:extLst>
              <a:ext uri="{FF2B5EF4-FFF2-40B4-BE49-F238E27FC236}">
                <a16:creationId xmlns:a16="http://schemas.microsoft.com/office/drawing/2014/main" id="{B3B2B6C6-4DCB-6906-2C91-ECFC8F93EB30}"/>
              </a:ext>
            </a:extLst>
          </p:cNvPr>
          <p:cNvSpPr txBox="1"/>
          <p:nvPr/>
        </p:nvSpPr>
        <p:spPr>
          <a:xfrm>
            <a:off x="5749290" y="2856554"/>
            <a:ext cx="2346960" cy="1169551"/>
          </a:xfrm>
          <a:prstGeom prst="rect">
            <a:avLst/>
          </a:prstGeom>
          <a:noFill/>
        </p:spPr>
        <p:txBody>
          <a:bodyPr wrap="square">
            <a:spAutoFit/>
          </a:bodyPr>
          <a:lstStyle/>
          <a:p>
            <a:r>
              <a:rPr lang="fr-FR" sz="1400" b="1" dirty="0">
                <a:latin typeface="Abadi Extra Light" panose="020B0204020104020204" pitchFamily="34" charset="0"/>
                <a:ea typeface="Calibri" panose="020F0502020204030204" pitchFamily="34" charset="0"/>
              </a:rPr>
              <a:t>Parcelle : 999 m²</a:t>
            </a:r>
          </a:p>
          <a:p>
            <a:endParaRPr lang="fr-FR" sz="1400" b="1" dirty="0">
              <a:latin typeface="Abadi Extra Light" panose="020B0204020104020204" pitchFamily="34" charset="0"/>
            </a:endParaRPr>
          </a:p>
          <a:p>
            <a:r>
              <a:rPr lang="fr-FR" sz="1400" b="1" dirty="0">
                <a:latin typeface="Abadi Extra Light" panose="020B0204020104020204" pitchFamily="34" charset="0"/>
              </a:rPr>
              <a:t>Bâtiment de bureaux en R+7 de 2 576 m² de SDP</a:t>
            </a:r>
          </a:p>
          <a:p>
            <a:pPr marL="285750" indent="-285750">
              <a:buFontTx/>
              <a:buChar char="-"/>
            </a:pPr>
            <a:endParaRPr lang="fr-FR" sz="1400" b="1" dirty="0">
              <a:latin typeface="Abadi Extra Light" panose="020B0204020104020204" pitchFamily="34" charset="0"/>
            </a:endParaRPr>
          </a:p>
        </p:txBody>
      </p:sp>
    </p:spTree>
    <p:extLst>
      <p:ext uri="{BB962C8B-B14F-4D97-AF65-F5344CB8AC3E}">
        <p14:creationId xmlns:p14="http://schemas.microsoft.com/office/powerpoint/2010/main" val="1781233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nchor="t">
            <a:spAutoFit/>
          </a:bodyPr>
          <a:lstStyle/>
          <a:p>
            <a:r>
              <a:rPr lang="fr-FR" sz="2700" dirty="0">
                <a:solidFill>
                  <a:schemeClr val="bg1"/>
                </a:solidFill>
              </a:rPr>
              <a:t>LMH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120481" y="1117396"/>
            <a:ext cx="7291823" cy="430887"/>
          </a:xfrm>
          <a:prstGeom prst="rect">
            <a:avLst/>
          </a:prstGeom>
          <a:noFill/>
        </p:spPr>
        <p:txBody>
          <a:bodyPr wrap="square" rtlCol="0">
            <a:spAutoFit/>
          </a:bodyPr>
          <a:lstStyle/>
          <a:p>
            <a:r>
              <a:rPr lang="fr-FR" sz="2200" b="1">
                <a:solidFill>
                  <a:srgbClr val="32B07A"/>
                </a:solidFill>
              </a:rPr>
              <a:t>     </a:t>
            </a:r>
            <a:r>
              <a:rPr lang="fr-FR" sz="2200" b="1">
                <a:solidFill>
                  <a:srgbClr val="FF0000"/>
                </a:solidFill>
              </a:rPr>
              <a:t>      </a:t>
            </a:r>
            <a:r>
              <a:rPr lang="fr-FR"/>
              <a:t>       </a:t>
            </a:r>
          </a:p>
        </p:txBody>
      </p:sp>
      <p:sp>
        <p:nvSpPr>
          <p:cNvPr id="3" name="ZoneTexte 2">
            <a:extLst>
              <a:ext uri="{FF2B5EF4-FFF2-40B4-BE49-F238E27FC236}">
                <a16:creationId xmlns:a16="http://schemas.microsoft.com/office/drawing/2014/main" id="{EA06363B-0461-0A27-1F26-2B994971C2D1}"/>
              </a:ext>
            </a:extLst>
          </p:cNvPr>
          <p:cNvSpPr txBox="1"/>
          <p:nvPr/>
        </p:nvSpPr>
        <p:spPr>
          <a:xfrm>
            <a:off x="762000" y="1117396"/>
            <a:ext cx="4876800" cy="461665"/>
          </a:xfrm>
          <a:prstGeom prst="rect">
            <a:avLst/>
          </a:prstGeom>
          <a:noFill/>
        </p:spPr>
        <p:txBody>
          <a:bodyPr wrap="square" rtlCol="0">
            <a:spAutoFit/>
          </a:bodyPr>
          <a:lstStyle/>
          <a:p>
            <a:r>
              <a:rPr lang="fr-FR" sz="2400" b="1" dirty="0">
                <a:solidFill>
                  <a:srgbClr val="00A09C"/>
                </a:solidFill>
                <a:latin typeface="Calibri" panose="020F0502020204030204" pitchFamily="34" charset="0"/>
                <a:cs typeface="Calibri" panose="020F0502020204030204" pitchFamily="34" charset="0"/>
              </a:rPr>
              <a:t>Les points forts du projet</a:t>
            </a:r>
          </a:p>
        </p:txBody>
      </p:sp>
      <p:pic>
        <p:nvPicPr>
          <p:cNvPr id="13" name="Image 12" descr="Une image contenant Police, logo, Graphique, conception&#10;&#10;Description générée automatiquement">
            <a:extLst>
              <a:ext uri="{FF2B5EF4-FFF2-40B4-BE49-F238E27FC236}">
                <a16:creationId xmlns:a16="http://schemas.microsoft.com/office/drawing/2014/main" id="{4EB14FA8-5C51-63FF-030A-A4CFDC80FDFA}"/>
              </a:ext>
            </a:extLst>
          </p:cNvPr>
          <p:cNvPicPr>
            <a:picLocks noChangeAspect="1"/>
          </p:cNvPicPr>
          <p:nvPr/>
        </p:nvPicPr>
        <p:blipFill>
          <a:blip r:embed="rId4"/>
          <a:stretch>
            <a:fillRect/>
          </a:stretch>
        </p:blipFill>
        <p:spPr>
          <a:xfrm>
            <a:off x="7496606" y="1375564"/>
            <a:ext cx="1647394" cy="955090"/>
          </a:xfrm>
          <a:prstGeom prst="rect">
            <a:avLst/>
          </a:prstGeom>
        </p:spPr>
      </p:pic>
      <p:pic>
        <p:nvPicPr>
          <p:cNvPr id="14" name="Image 13">
            <a:extLst>
              <a:ext uri="{FF2B5EF4-FFF2-40B4-BE49-F238E27FC236}">
                <a16:creationId xmlns:a16="http://schemas.microsoft.com/office/drawing/2014/main" id="{32E2F610-CA20-0BE5-F08B-2247615DE1F9}"/>
              </a:ext>
            </a:extLst>
          </p:cNvPr>
          <p:cNvPicPr>
            <a:picLocks noChangeAspect="1"/>
          </p:cNvPicPr>
          <p:nvPr/>
        </p:nvPicPr>
        <p:blipFill>
          <a:blip r:embed="rId5"/>
          <a:stretch>
            <a:fillRect/>
          </a:stretch>
        </p:blipFill>
        <p:spPr>
          <a:xfrm>
            <a:off x="7765027" y="2440091"/>
            <a:ext cx="1177511" cy="394146"/>
          </a:xfrm>
          <a:prstGeom prst="rect">
            <a:avLst/>
          </a:prstGeom>
        </p:spPr>
      </p:pic>
      <p:grpSp>
        <p:nvGrpSpPr>
          <p:cNvPr id="15" name="object 2">
            <a:extLst>
              <a:ext uri="{FF2B5EF4-FFF2-40B4-BE49-F238E27FC236}">
                <a16:creationId xmlns:a16="http://schemas.microsoft.com/office/drawing/2014/main" id="{FE9E8CB0-6AF5-4960-2754-611A818463FF}"/>
              </a:ext>
            </a:extLst>
          </p:cNvPr>
          <p:cNvGrpSpPr>
            <a:grpSpLocks noChangeAspect="1"/>
          </p:cNvGrpSpPr>
          <p:nvPr/>
        </p:nvGrpSpPr>
        <p:grpSpPr>
          <a:xfrm>
            <a:off x="510493" y="1524293"/>
            <a:ext cx="5906319" cy="3149308"/>
            <a:chOff x="483924" y="856701"/>
            <a:chExt cx="14063344" cy="7498715"/>
          </a:xfrm>
        </p:grpSpPr>
        <p:pic>
          <p:nvPicPr>
            <p:cNvPr id="16" name="object 3">
              <a:extLst>
                <a:ext uri="{FF2B5EF4-FFF2-40B4-BE49-F238E27FC236}">
                  <a16:creationId xmlns:a16="http://schemas.microsoft.com/office/drawing/2014/main" id="{995E4201-A9D6-677F-51B9-D0C50D975A98}"/>
                </a:ext>
              </a:extLst>
            </p:cNvPr>
            <p:cNvPicPr/>
            <p:nvPr/>
          </p:nvPicPr>
          <p:blipFill>
            <a:blip r:embed="rId6" cstate="print"/>
            <a:stretch>
              <a:fillRect/>
            </a:stretch>
          </p:blipFill>
          <p:spPr>
            <a:xfrm>
              <a:off x="483924" y="856701"/>
              <a:ext cx="7518951" cy="5475959"/>
            </a:xfrm>
            <a:prstGeom prst="rect">
              <a:avLst/>
            </a:prstGeom>
          </p:spPr>
        </p:pic>
        <p:pic>
          <p:nvPicPr>
            <p:cNvPr id="17" name="object 4">
              <a:extLst>
                <a:ext uri="{FF2B5EF4-FFF2-40B4-BE49-F238E27FC236}">
                  <a16:creationId xmlns:a16="http://schemas.microsoft.com/office/drawing/2014/main" id="{BB30DED2-A7CC-6DE0-495E-38A132287664}"/>
                </a:ext>
              </a:extLst>
            </p:cNvPr>
            <p:cNvPicPr/>
            <p:nvPr/>
          </p:nvPicPr>
          <p:blipFill>
            <a:blip r:embed="rId7" cstate="print"/>
            <a:stretch>
              <a:fillRect/>
            </a:stretch>
          </p:blipFill>
          <p:spPr>
            <a:xfrm>
              <a:off x="8001044" y="1111897"/>
              <a:ext cx="6545747" cy="7231337"/>
            </a:xfrm>
            <a:prstGeom prst="rect">
              <a:avLst/>
            </a:prstGeom>
          </p:spPr>
        </p:pic>
        <p:pic>
          <p:nvPicPr>
            <p:cNvPr id="18" name="object 5">
              <a:extLst>
                <a:ext uri="{FF2B5EF4-FFF2-40B4-BE49-F238E27FC236}">
                  <a16:creationId xmlns:a16="http://schemas.microsoft.com/office/drawing/2014/main" id="{FC81CF30-1C78-F47C-493A-612C4376E764}"/>
                </a:ext>
              </a:extLst>
            </p:cNvPr>
            <p:cNvPicPr/>
            <p:nvPr/>
          </p:nvPicPr>
          <p:blipFill>
            <a:blip r:embed="rId8" cstate="print"/>
            <a:stretch>
              <a:fillRect/>
            </a:stretch>
          </p:blipFill>
          <p:spPr>
            <a:xfrm>
              <a:off x="496669" y="4653970"/>
              <a:ext cx="7270015" cy="3701025"/>
            </a:xfrm>
            <a:prstGeom prst="rect">
              <a:avLst/>
            </a:prstGeom>
          </p:spPr>
        </p:pic>
      </p:grpSp>
      <p:sp>
        <p:nvSpPr>
          <p:cNvPr id="4" name="ZoneTexte 3">
            <a:extLst>
              <a:ext uri="{FF2B5EF4-FFF2-40B4-BE49-F238E27FC236}">
                <a16:creationId xmlns:a16="http://schemas.microsoft.com/office/drawing/2014/main" id="{24522BAD-BFCB-4609-9D2C-925BD96CA99F}"/>
              </a:ext>
            </a:extLst>
          </p:cNvPr>
          <p:cNvSpPr txBox="1"/>
          <p:nvPr/>
        </p:nvSpPr>
        <p:spPr>
          <a:xfrm>
            <a:off x="6515038" y="2950606"/>
            <a:ext cx="2346960" cy="1569660"/>
          </a:xfrm>
          <a:prstGeom prst="rect">
            <a:avLst/>
          </a:prstGeom>
          <a:noFill/>
        </p:spPr>
        <p:txBody>
          <a:bodyPr wrap="square">
            <a:spAutoFit/>
          </a:bodyPr>
          <a:lstStyle/>
          <a:p>
            <a:r>
              <a:rPr lang="fr-FR" sz="1200" b="1">
                <a:latin typeface="Abadi Extra Light" panose="020B0204020104020204" pitchFamily="34" charset="0"/>
                <a:ea typeface="Calibri" panose="020F0502020204030204" pitchFamily="34" charset="0"/>
              </a:rPr>
              <a:t>26 logements collectifs dont : </a:t>
            </a:r>
          </a:p>
          <a:p>
            <a:pPr marL="285750" indent="-285750">
              <a:buFontTx/>
              <a:buChar char="-"/>
            </a:pPr>
            <a:r>
              <a:rPr lang="fr-FR" sz="1200" b="1">
                <a:latin typeface="Abadi Extra Light" panose="020B0204020104020204" pitchFamily="34" charset="0"/>
              </a:rPr>
              <a:t>8 T2</a:t>
            </a:r>
          </a:p>
          <a:p>
            <a:pPr marL="285750" indent="-285750">
              <a:buFontTx/>
              <a:buChar char="-"/>
            </a:pPr>
            <a:r>
              <a:rPr lang="fr-FR" sz="1200" b="1">
                <a:latin typeface="Abadi Extra Light" panose="020B0204020104020204" pitchFamily="34" charset="0"/>
              </a:rPr>
              <a:t>9 T3</a:t>
            </a:r>
          </a:p>
          <a:p>
            <a:pPr marL="285750" indent="-285750">
              <a:buFontTx/>
              <a:buChar char="-"/>
            </a:pPr>
            <a:r>
              <a:rPr lang="fr-FR" sz="1200" b="1">
                <a:latin typeface="Abadi Extra Light" panose="020B0204020104020204" pitchFamily="34" charset="0"/>
              </a:rPr>
              <a:t>7 T4</a:t>
            </a:r>
          </a:p>
          <a:p>
            <a:pPr marL="285750" indent="-285750">
              <a:buFontTx/>
              <a:buChar char="-"/>
            </a:pPr>
            <a:r>
              <a:rPr lang="fr-FR" sz="1200" b="1">
                <a:latin typeface="Abadi Extra Light" panose="020B0204020104020204" pitchFamily="34" charset="0"/>
              </a:rPr>
              <a:t>2 T5</a:t>
            </a:r>
          </a:p>
          <a:p>
            <a:pPr marL="285750" indent="-285750">
              <a:buFontTx/>
              <a:buChar char="-"/>
            </a:pPr>
            <a:endParaRPr lang="fr-FR" sz="1200" b="1">
              <a:latin typeface="Abadi Extra Light" panose="020B0204020104020204" pitchFamily="34" charset="0"/>
            </a:endParaRPr>
          </a:p>
          <a:p>
            <a:r>
              <a:rPr lang="fr-FR" sz="1200" b="1">
                <a:latin typeface="Abadi Extra Light" panose="020B0204020104020204" pitchFamily="34" charset="0"/>
              </a:rPr>
              <a:t>2 075 m² SDP de logements et 342 m² de SDP de commerces/bureaux</a:t>
            </a:r>
          </a:p>
        </p:txBody>
      </p:sp>
    </p:spTree>
    <p:extLst>
      <p:ext uri="{BB962C8B-B14F-4D97-AF65-F5344CB8AC3E}">
        <p14:creationId xmlns:p14="http://schemas.microsoft.com/office/powerpoint/2010/main" val="419633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nchor="t">
            <a:spAutoFit/>
          </a:bodyPr>
          <a:lstStyle/>
          <a:p>
            <a:r>
              <a:rPr lang="fr-FR" sz="2700" dirty="0">
                <a:solidFill>
                  <a:schemeClr val="bg1"/>
                </a:solidFill>
              </a:rPr>
              <a:t>LMH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120481" y="1117396"/>
            <a:ext cx="7291823" cy="430887"/>
          </a:xfrm>
          <a:prstGeom prst="rect">
            <a:avLst/>
          </a:prstGeom>
          <a:noFill/>
        </p:spPr>
        <p:txBody>
          <a:bodyPr wrap="square" rtlCol="0">
            <a:spAutoFit/>
          </a:bodyPr>
          <a:lstStyle/>
          <a:p>
            <a:r>
              <a:rPr lang="fr-FR" sz="2200" b="1">
                <a:solidFill>
                  <a:srgbClr val="32B07A"/>
                </a:solidFill>
              </a:rPr>
              <a:t>     </a:t>
            </a:r>
            <a:r>
              <a:rPr lang="fr-FR" sz="2200" b="1">
                <a:solidFill>
                  <a:srgbClr val="FF0000"/>
                </a:solidFill>
              </a:rPr>
              <a:t>      </a:t>
            </a:r>
            <a:r>
              <a:rPr lang="fr-FR"/>
              <a:t>       </a:t>
            </a:r>
          </a:p>
        </p:txBody>
      </p:sp>
      <p:sp>
        <p:nvSpPr>
          <p:cNvPr id="3" name="ZoneTexte 2">
            <a:extLst>
              <a:ext uri="{FF2B5EF4-FFF2-40B4-BE49-F238E27FC236}">
                <a16:creationId xmlns:a16="http://schemas.microsoft.com/office/drawing/2014/main" id="{EA06363B-0461-0A27-1F26-2B994971C2D1}"/>
              </a:ext>
            </a:extLst>
          </p:cNvPr>
          <p:cNvSpPr txBox="1"/>
          <p:nvPr/>
        </p:nvSpPr>
        <p:spPr>
          <a:xfrm>
            <a:off x="762000" y="1117396"/>
            <a:ext cx="4876800" cy="461665"/>
          </a:xfrm>
          <a:prstGeom prst="rect">
            <a:avLst/>
          </a:prstGeom>
          <a:noFill/>
        </p:spPr>
        <p:txBody>
          <a:bodyPr wrap="square" rtlCol="0">
            <a:spAutoFit/>
          </a:bodyPr>
          <a:lstStyle/>
          <a:p>
            <a:r>
              <a:rPr lang="fr-FR" sz="2400" b="1" dirty="0">
                <a:solidFill>
                  <a:srgbClr val="00A09C"/>
                </a:solidFill>
                <a:latin typeface="Calibri" panose="020F0502020204030204" pitchFamily="34" charset="0"/>
                <a:cs typeface="Calibri" panose="020F0502020204030204" pitchFamily="34" charset="0"/>
              </a:rPr>
              <a:t>Les points forts du projet</a:t>
            </a:r>
          </a:p>
        </p:txBody>
      </p:sp>
      <p:pic>
        <p:nvPicPr>
          <p:cNvPr id="13" name="Image 12" descr="Une image contenant Police, logo, Graphique, conception&#10;&#10;Description générée automatiquement">
            <a:extLst>
              <a:ext uri="{FF2B5EF4-FFF2-40B4-BE49-F238E27FC236}">
                <a16:creationId xmlns:a16="http://schemas.microsoft.com/office/drawing/2014/main" id="{4EB14FA8-5C51-63FF-030A-A4CFDC80FDFA}"/>
              </a:ext>
            </a:extLst>
          </p:cNvPr>
          <p:cNvPicPr>
            <a:picLocks noChangeAspect="1"/>
          </p:cNvPicPr>
          <p:nvPr/>
        </p:nvPicPr>
        <p:blipFill>
          <a:blip r:embed="rId4"/>
          <a:stretch>
            <a:fillRect/>
          </a:stretch>
        </p:blipFill>
        <p:spPr>
          <a:xfrm>
            <a:off x="7496606" y="1375564"/>
            <a:ext cx="1647394" cy="955090"/>
          </a:xfrm>
          <a:prstGeom prst="rect">
            <a:avLst/>
          </a:prstGeom>
        </p:spPr>
      </p:pic>
      <p:pic>
        <p:nvPicPr>
          <p:cNvPr id="14" name="Image 13">
            <a:extLst>
              <a:ext uri="{FF2B5EF4-FFF2-40B4-BE49-F238E27FC236}">
                <a16:creationId xmlns:a16="http://schemas.microsoft.com/office/drawing/2014/main" id="{32E2F610-CA20-0BE5-F08B-2247615DE1F9}"/>
              </a:ext>
            </a:extLst>
          </p:cNvPr>
          <p:cNvPicPr>
            <a:picLocks noChangeAspect="1"/>
          </p:cNvPicPr>
          <p:nvPr/>
        </p:nvPicPr>
        <p:blipFill>
          <a:blip r:embed="rId5"/>
          <a:stretch>
            <a:fillRect/>
          </a:stretch>
        </p:blipFill>
        <p:spPr>
          <a:xfrm>
            <a:off x="7765027" y="2440091"/>
            <a:ext cx="1177511" cy="394146"/>
          </a:xfrm>
          <a:prstGeom prst="rect">
            <a:avLst/>
          </a:prstGeom>
        </p:spPr>
      </p:pic>
      <p:pic>
        <p:nvPicPr>
          <p:cNvPr id="5" name="Image 4">
            <a:extLst>
              <a:ext uri="{FF2B5EF4-FFF2-40B4-BE49-F238E27FC236}">
                <a16:creationId xmlns:a16="http://schemas.microsoft.com/office/drawing/2014/main" id="{36F0705B-1003-9C87-CA94-A64B2EEA5E47}"/>
              </a:ext>
            </a:extLst>
          </p:cNvPr>
          <p:cNvPicPr>
            <a:picLocks noChangeAspect="1"/>
          </p:cNvPicPr>
          <p:nvPr/>
        </p:nvPicPr>
        <p:blipFill>
          <a:blip r:embed="rId6"/>
          <a:stretch>
            <a:fillRect/>
          </a:stretch>
        </p:blipFill>
        <p:spPr>
          <a:xfrm>
            <a:off x="5097888" y="1375564"/>
            <a:ext cx="1831871" cy="3713443"/>
          </a:xfrm>
          <a:prstGeom prst="rect">
            <a:avLst/>
          </a:prstGeom>
        </p:spPr>
      </p:pic>
      <p:sp>
        <p:nvSpPr>
          <p:cNvPr id="7" name="ZoneTexte 6">
            <a:extLst>
              <a:ext uri="{FF2B5EF4-FFF2-40B4-BE49-F238E27FC236}">
                <a16:creationId xmlns:a16="http://schemas.microsoft.com/office/drawing/2014/main" id="{F5923695-50C2-3D19-AD01-4F0D9F11D895}"/>
              </a:ext>
            </a:extLst>
          </p:cNvPr>
          <p:cNvSpPr txBox="1"/>
          <p:nvPr/>
        </p:nvSpPr>
        <p:spPr>
          <a:xfrm>
            <a:off x="1495737" y="2473151"/>
            <a:ext cx="2207656" cy="369332"/>
          </a:xfrm>
          <a:prstGeom prst="rect">
            <a:avLst/>
          </a:prstGeom>
          <a:solidFill>
            <a:srgbClr val="D1D3B7"/>
          </a:solidFill>
        </p:spPr>
        <p:txBody>
          <a:bodyPr wrap="none" rtlCol="0">
            <a:spAutoFit/>
          </a:bodyPr>
          <a:lstStyle/>
          <a:p>
            <a:pPr algn="ctr"/>
            <a:r>
              <a:rPr lang="fr-FR">
                <a:solidFill>
                  <a:srgbClr val="6D7044"/>
                </a:solidFill>
              </a:rPr>
              <a:t>Matériaux biosourcés</a:t>
            </a:r>
          </a:p>
        </p:txBody>
      </p:sp>
      <p:sp>
        <p:nvSpPr>
          <p:cNvPr id="8" name="ZoneTexte 7">
            <a:extLst>
              <a:ext uri="{FF2B5EF4-FFF2-40B4-BE49-F238E27FC236}">
                <a16:creationId xmlns:a16="http://schemas.microsoft.com/office/drawing/2014/main" id="{798911E2-CD14-792F-116E-B8EF0BF73B70}"/>
              </a:ext>
            </a:extLst>
          </p:cNvPr>
          <p:cNvSpPr txBox="1"/>
          <p:nvPr/>
        </p:nvSpPr>
        <p:spPr>
          <a:xfrm>
            <a:off x="1159565" y="3110048"/>
            <a:ext cx="2880000" cy="369332"/>
          </a:xfrm>
          <a:prstGeom prst="rect">
            <a:avLst/>
          </a:prstGeom>
          <a:solidFill>
            <a:srgbClr val="D1D3B7"/>
          </a:solidFill>
        </p:spPr>
        <p:txBody>
          <a:bodyPr wrap="none" rtlCol="0">
            <a:spAutoFit/>
          </a:bodyPr>
          <a:lstStyle/>
          <a:p>
            <a:pPr algn="ctr"/>
            <a:r>
              <a:rPr lang="fr-FR">
                <a:solidFill>
                  <a:srgbClr val="6D7044"/>
                </a:solidFill>
              </a:rPr>
              <a:t>Réhabilitation passive</a:t>
            </a:r>
          </a:p>
        </p:txBody>
      </p:sp>
      <p:sp>
        <p:nvSpPr>
          <p:cNvPr id="10" name="ZoneTexte 9">
            <a:extLst>
              <a:ext uri="{FF2B5EF4-FFF2-40B4-BE49-F238E27FC236}">
                <a16:creationId xmlns:a16="http://schemas.microsoft.com/office/drawing/2014/main" id="{9683FF91-5056-1197-B2A5-FAE68695A8E7}"/>
              </a:ext>
            </a:extLst>
          </p:cNvPr>
          <p:cNvSpPr txBox="1"/>
          <p:nvPr/>
        </p:nvSpPr>
        <p:spPr>
          <a:xfrm>
            <a:off x="970987" y="3798127"/>
            <a:ext cx="3240000" cy="369332"/>
          </a:xfrm>
          <a:prstGeom prst="rect">
            <a:avLst/>
          </a:prstGeom>
          <a:solidFill>
            <a:srgbClr val="D1D3B7"/>
          </a:solidFill>
        </p:spPr>
        <p:txBody>
          <a:bodyPr wrap="none" rtlCol="0">
            <a:spAutoFit/>
          </a:bodyPr>
          <a:lstStyle/>
          <a:p>
            <a:pPr algn="ctr"/>
            <a:r>
              <a:rPr lang="fr-FR">
                <a:solidFill>
                  <a:srgbClr val="6D7044"/>
                </a:solidFill>
              </a:rPr>
              <a:t>Gestion raisonnée de l’eau</a:t>
            </a:r>
          </a:p>
        </p:txBody>
      </p:sp>
      <p:sp>
        <p:nvSpPr>
          <p:cNvPr id="11" name="ZoneTexte 10">
            <a:extLst>
              <a:ext uri="{FF2B5EF4-FFF2-40B4-BE49-F238E27FC236}">
                <a16:creationId xmlns:a16="http://schemas.microsoft.com/office/drawing/2014/main" id="{7A875FD5-7B81-C1D9-1832-29CD7C120A6D}"/>
              </a:ext>
            </a:extLst>
          </p:cNvPr>
          <p:cNvSpPr txBox="1"/>
          <p:nvPr/>
        </p:nvSpPr>
        <p:spPr>
          <a:xfrm>
            <a:off x="854180" y="4435621"/>
            <a:ext cx="3600000" cy="369332"/>
          </a:xfrm>
          <a:prstGeom prst="rect">
            <a:avLst/>
          </a:prstGeom>
          <a:solidFill>
            <a:srgbClr val="D1D3B7"/>
          </a:solidFill>
        </p:spPr>
        <p:txBody>
          <a:bodyPr wrap="none" rtlCol="0">
            <a:spAutoFit/>
          </a:bodyPr>
          <a:lstStyle/>
          <a:p>
            <a:pPr algn="ctr"/>
            <a:r>
              <a:rPr lang="fr-FR">
                <a:solidFill>
                  <a:srgbClr val="6D7044"/>
                </a:solidFill>
              </a:rPr>
              <a:t>Réduction de l’effet d’ilot de chaleur</a:t>
            </a:r>
          </a:p>
        </p:txBody>
      </p:sp>
      <p:sp>
        <p:nvSpPr>
          <p:cNvPr id="12" name="ZoneTexte 11">
            <a:extLst>
              <a:ext uri="{FF2B5EF4-FFF2-40B4-BE49-F238E27FC236}">
                <a16:creationId xmlns:a16="http://schemas.microsoft.com/office/drawing/2014/main" id="{2BD260CF-40C0-5E51-7E55-3917905162D7}"/>
              </a:ext>
            </a:extLst>
          </p:cNvPr>
          <p:cNvSpPr txBox="1"/>
          <p:nvPr/>
        </p:nvSpPr>
        <p:spPr>
          <a:xfrm>
            <a:off x="1707495" y="1835657"/>
            <a:ext cx="1800000" cy="369332"/>
          </a:xfrm>
          <a:prstGeom prst="rect">
            <a:avLst/>
          </a:prstGeom>
          <a:solidFill>
            <a:srgbClr val="D1D3B7"/>
          </a:solidFill>
        </p:spPr>
        <p:txBody>
          <a:bodyPr wrap="none" rtlCol="0">
            <a:spAutoFit/>
          </a:bodyPr>
          <a:lstStyle/>
          <a:p>
            <a:pPr algn="ctr"/>
            <a:r>
              <a:rPr lang="fr-FR">
                <a:solidFill>
                  <a:srgbClr val="6D7044"/>
                </a:solidFill>
              </a:rPr>
              <a:t>Recyclage foncier</a:t>
            </a:r>
          </a:p>
        </p:txBody>
      </p:sp>
    </p:spTree>
    <p:extLst>
      <p:ext uri="{BB962C8B-B14F-4D97-AF65-F5344CB8AC3E}">
        <p14:creationId xmlns:p14="http://schemas.microsoft.com/office/powerpoint/2010/main" val="418827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nchor="t">
            <a:spAutoFit/>
          </a:bodyPr>
          <a:lstStyle/>
          <a:p>
            <a:r>
              <a:rPr lang="fr-FR" sz="2700" dirty="0">
                <a:solidFill>
                  <a:schemeClr val="bg1"/>
                </a:solidFill>
              </a:rPr>
              <a:t>LMH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120481" y="1117396"/>
            <a:ext cx="7291823" cy="430887"/>
          </a:xfrm>
          <a:prstGeom prst="rect">
            <a:avLst/>
          </a:prstGeom>
          <a:noFill/>
        </p:spPr>
        <p:txBody>
          <a:bodyPr wrap="square" rtlCol="0">
            <a:spAutoFit/>
          </a:bodyPr>
          <a:lstStyle/>
          <a:p>
            <a:r>
              <a:rPr lang="fr-FR" sz="2200" b="1">
                <a:solidFill>
                  <a:srgbClr val="32B07A"/>
                </a:solidFill>
              </a:rPr>
              <a:t>     </a:t>
            </a:r>
            <a:r>
              <a:rPr lang="fr-FR" sz="2200" b="1">
                <a:solidFill>
                  <a:srgbClr val="FF0000"/>
                </a:solidFill>
              </a:rPr>
              <a:t>      </a:t>
            </a:r>
            <a:r>
              <a:rPr lang="fr-FR"/>
              <a:t>       </a:t>
            </a:r>
          </a:p>
        </p:txBody>
      </p:sp>
      <p:sp>
        <p:nvSpPr>
          <p:cNvPr id="3" name="ZoneTexte 2">
            <a:extLst>
              <a:ext uri="{FF2B5EF4-FFF2-40B4-BE49-F238E27FC236}">
                <a16:creationId xmlns:a16="http://schemas.microsoft.com/office/drawing/2014/main" id="{EA06363B-0461-0A27-1F26-2B994971C2D1}"/>
              </a:ext>
            </a:extLst>
          </p:cNvPr>
          <p:cNvSpPr txBox="1"/>
          <p:nvPr/>
        </p:nvSpPr>
        <p:spPr>
          <a:xfrm>
            <a:off x="762000" y="1117396"/>
            <a:ext cx="5283200" cy="461665"/>
          </a:xfrm>
          <a:prstGeom prst="rect">
            <a:avLst/>
          </a:prstGeom>
          <a:noFill/>
        </p:spPr>
        <p:txBody>
          <a:bodyPr wrap="square" rtlCol="0">
            <a:spAutoFit/>
          </a:bodyPr>
          <a:lstStyle/>
          <a:p>
            <a:r>
              <a:rPr lang="fr-FR" sz="2400" b="1" dirty="0">
                <a:solidFill>
                  <a:srgbClr val="00A09C"/>
                </a:solidFill>
                <a:latin typeface="Calibri" panose="020F0502020204030204" pitchFamily="34" charset="0"/>
                <a:cs typeface="Calibri" panose="020F0502020204030204" pitchFamily="34" charset="0"/>
              </a:rPr>
              <a:t>Un projet lauréat du programme EQLD</a:t>
            </a:r>
          </a:p>
        </p:txBody>
      </p:sp>
      <p:pic>
        <p:nvPicPr>
          <p:cNvPr id="4" name="Image 3">
            <a:extLst>
              <a:ext uri="{FF2B5EF4-FFF2-40B4-BE49-F238E27FC236}">
                <a16:creationId xmlns:a16="http://schemas.microsoft.com/office/drawing/2014/main" id="{1BB61397-C4F6-C38F-5916-5F13D50028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172" y="1899767"/>
            <a:ext cx="1897876" cy="1897876"/>
          </a:xfrm>
          <a:prstGeom prst="rect">
            <a:avLst/>
          </a:prstGeom>
          <a:noFill/>
          <a:ln>
            <a:noFill/>
          </a:ln>
        </p:spPr>
      </p:pic>
      <p:grpSp>
        <p:nvGrpSpPr>
          <p:cNvPr id="5" name="Groupe 4">
            <a:extLst>
              <a:ext uri="{FF2B5EF4-FFF2-40B4-BE49-F238E27FC236}">
                <a16:creationId xmlns:a16="http://schemas.microsoft.com/office/drawing/2014/main" id="{7C75C8A9-77C0-86A8-D7F9-9C31D7ECBB33}"/>
              </a:ext>
            </a:extLst>
          </p:cNvPr>
          <p:cNvGrpSpPr>
            <a:grpSpLocks noChangeAspect="1"/>
          </p:cNvGrpSpPr>
          <p:nvPr/>
        </p:nvGrpSpPr>
        <p:grpSpPr>
          <a:xfrm>
            <a:off x="1120529" y="4569619"/>
            <a:ext cx="2499001" cy="510000"/>
            <a:chOff x="0" y="0"/>
            <a:chExt cx="5289550" cy="1079500"/>
          </a:xfrm>
        </p:grpSpPr>
        <p:pic>
          <p:nvPicPr>
            <p:cNvPr id="7" name="Graphique 11">
              <a:extLst>
                <a:ext uri="{FF2B5EF4-FFF2-40B4-BE49-F238E27FC236}">
                  <a16:creationId xmlns:a16="http://schemas.microsoft.com/office/drawing/2014/main" id="{E1225EEA-0AC8-4725-FB14-FCD2DC486C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1231900" cy="1079500"/>
            </a:xfrm>
            <a:prstGeom prst="rect">
              <a:avLst/>
            </a:prstGeom>
          </p:spPr>
        </p:pic>
        <p:pic>
          <p:nvPicPr>
            <p:cNvPr id="8" name="Graphique 12">
              <a:extLst>
                <a:ext uri="{FF2B5EF4-FFF2-40B4-BE49-F238E27FC236}">
                  <a16:creationId xmlns:a16="http://schemas.microsoft.com/office/drawing/2014/main" id="{82352B53-4A54-2642-B4A3-6D9AFBF5AC9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4540" y="388620"/>
              <a:ext cx="3255010" cy="476885"/>
            </a:xfrm>
            <a:prstGeom prst="rect">
              <a:avLst/>
            </a:prstGeom>
          </p:spPr>
        </p:pic>
      </p:grpSp>
      <p:sp>
        <p:nvSpPr>
          <p:cNvPr id="11" name="ZoneTexte 10">
            <a:extLst>
              <a:ext uri="{FF2B5EF4-FFF2-40B4-BE49-F238E27FC236}">
                <a16:creationId xmlns:a16="http://schemas.microsoft.com/office/drawing/2014/main" id="{5A11F1E0-5CB8-D7B7-E50C-F3ED4B3A32B4}"/>
              </a:ext>
            </a:extLst>
          </p:cNvPr>
          <p:cNvSpPr txBox="1"/>
          <p:nvPr/>
        </p:nvSpPr>
        <p:spPr>
          <a:xfrm>
            <a:off x="3202140" y="2427476"/>
            <a:ext cx="3973912" cy="738664"/>
          </a:xfrm>
          <a:prstGeom prst="rect">
            <a:avLst/>
          </a:prstGeom>
          <a:noFill/>
        </p:spPr>
        <p:txBody>
          <a:bodyPr wrap="square">
            <a:spAutoFit/>
          </a:bodyPr>
          <a:lstStyle/>
          <a:p>
            <a:r>
              <a:rPr lang="fr-FR" sz="1400" b="1">
                <a:latin typeface="Abadi Extra Light" panose="020B0204020104020204" pitchFamily="34" charset="0"/>
                <a:ea typeface="Calibri" panose="020F0502020204030204" pitchFamily="34" charset="0"/>
              </a:rPr>
              <a:t>Un projet </a:t>
            </a:r>
            <a:r>
              <a:rPr lang="fr-FR" sz="1400" b="1">
                <a:effectLst/>
                <a:latin typeface="Abadi Extra Light" panose="020B0204020104020204" pitchFamily="34" charset="0"/>
                <a:ea typeface="Calibri" panose="020F0502020204030204" pitchFamily="34" charset="0"/>
              </a:rPr>
              <a:t>lauréat du programme « </a:t>
            </a:r>
            <a:r>
              <a:rPr lang="fr-FR" sz="1400" b="1" i="1">
                <a:effectLst/>
                <a:latin typeface="Abadi Extra Light" panose="020B0204020104020204" pitchFamily="34" charset="0"/>
                <a:ea typeface="Calibri" panose="020F0502020204030204" pitchFamily="34" charset="0"/>
              </a:rPr>
              <a:t>Engagés pour la qualité du logement de demain</a:t>
            </a:r>
            <a:r>
              <a:rPr lang="fr-FR" sz="1400" b="1">
                <a:effectLst/>
                <a:latin typeface="Abadi Extra Light" panose="020B0204020104020204" pitchFamily="34" charset="0"/>
                <a:ea typeface="Calibri" panose="020F0502020204030204" pitchFamily="34" charset="0"/>
              </a:rPr>
              <a:t> » </a:t>
            </a:r>
            <a:r>
              <a:rPr lang="fr-FR" sz="1400" b="1">
                <a:latin typeface="Abadi Extra Light" panose="020B0204020104020204" pitchFamily="34" charset="0"/>
                <a:ea typeface="Calibri" panose="020F0502020204030204" pitchFamily="34" charset="0"/>
              </a:rPr>
              <a:t>et </a:t>
            </a:r>
            <a:r>
              <a:rPr lang="fr-FR" sz="1400" b="1">
                <a:effectLst/>
                <a:latin typeface="Abadi Extra Light" panose="020B0204020104020204" pitchFamily="34" charset="0"/>
                <a:ea typeface="Calibri" panose="020F0502020204030204" pitchFamily="34" charset="0"/>
              </a:rPr>
              <a:t>cofinancé par la Banque des Territoires et le GIP EPAU » </a:t>
            </a:r>
            <a:endParaRPr lang="fr-FR" sz="1400" b="1">
              <a:latin typeface="Abadi Extra Light" panose="020B0204020104020204" pitchFamily="34" charset="0"/>
            </a:endParaRPr>
          </a:p>
        </p:txBody>
      </p:sp>
      <p:pic>
        <p:nvPicPr>
          <p:cNvPr id="12" name="Picture 4118">
            <a:extLst>
              <a:ext uri="{FF2B5EF4-FFF2-40B4-BE49-F238E27FC236}">
                <a16:creationId xmlns:a16="http://schemas.microsoft.com/office/drawing/2014/main" id="{E3039E33-90B0-F037-C517-DB308391AD70}"/>
              </a:ext>
            </a:extLst>
          </p:cNvPr>
          <p:cNvPicPr>
            <a:picLocks noChangeAspect="1"/>
          </p:cNvPicPr>
          <p:nvPr/>
        </p:nvPicPr>
        <p:blipFill>
          <a:blip r:embed="rId9"/>
          <a:stretch>
            <a:fillRect/>
          </a:stretch>
        </p:blipFill>
        <p:spPr>
          <a:xfrm>
            <a:off x="116235" y="4505739"/>
            <a:ext cx="713937" cy="637761"/>
          </a:xfrm>
          <a:prstGeom prst="rect">
            <a:avLst/>
          </a:prstGeom>
        </p:spPr>
      </p:pic>
      <p:pic>
        <p:nvPicPr>
          <p:cNvPr id="13" name="Image 12" descr="Une image contenant Police, logo, Graphique, conception&#10;&#10;Description générée automatiquement">
            <a:extLst>
              <a:ext uri="{FF2B5EF4-FFF2-40B4-BE49-F238E27FC236}">
                <a16:creationId xmlns:a16="http://schemas.microsoft.com/office/drawing/2014/main" id="{4EB14FA8-5C51-63FF-030A-A4CFDC80FDFA}"/>
              </a:ext>
            </a:extLst>
          </p:cNvPr>
          <p:cNvPicPr>
            <a:picLocks noChangeAspect="1"/>
          </p:cNvPicPr>
          <p:nvPr/>
        </p:nvPicPr>
        <p:blipFill>
          <a:blip r:embed="rId10"/>
          <a:stretch>
            <a:fillRect/>
          </a:stretch>
        </p:blipFill>
        <p:spPr>
          <a:xfrm>
            <a:off x="7496606" y="1375564"/>
            <a:ext cx="1647394" cy="955090"/>
          </a:xfrm>
          <a:prstGeom prst="rect">
            <a:avLst/>
          </a:prstGeom>
        </p:spPr>
      </p:pic>
      <p:pic>
        <p:nvPicPr>
          <p:cNvPr id="14" name="Image 13">
            <a:extLst>
              <a:ext uri="{FF2B5EF4-FFF2-40B4-BE49-F238E27FC236}">
                <a16:creationId xmlns:a16="http://schemas.microsoft.com/office/drawing/2014/main" id="{32E2F610-CA20-0BE5-F08B-2247615DE1F9}"/>
              </a:ext>
            </a:extLst>
          </p:cNvPr>
          <p:cNvPicPr>
            <a:picLocks noChangeAspect="1"/>
          </p:cNvPicPr>
          <p:nvPr/>
        </p:nvPicPr>
        <p:blipFill>
          <a:blip r:embed="rId11"/>
          <a:stretch>
            <a:fillRect/>
          </a:stretch>
        </p:blipFill>
        <p:spPr>
          <a:xfrm>
            <a:off x="7765027" y="2440091"/>
            <a:ext cx="1177511" cy="394146"/>
          </a:xfrm>
          <a:prstGeom prst="rect">
            <a:avLst/>
          </a:prstGeom>
        </p:spPr>
      </p:pic>
    </p:spTree>
    <p:extLst>
      <p:ext uri="{BB962C8B-B14F-4D97-AF65-F5344CB8AC3E}">
        <p14:creationId xmlns:p14="http://schemas.microsoft.com/office/powerpoint/2010/main" val="334440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Le Pacte Lille bas carbone</a:t>
            </a:r>
          </a:p>
        </p:txBody>
      </p:sp>
      <p:pic>
        <p:nvPicPr>
          <p:cNvPr id="2" name="Image 1">
            <a:extLst>
              <a:ext uri="{FF2B5EF4-FFF2-40B4-BE49-F238E27FC236}">
                <a16:creationId xmlns:a16="http://schemas.microsoft.com/office/drawing/2014/main" id="{1027CD96-16E0-1CB9-D807-DCB4D7F69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74" y="1937678"/>
            <a:ext cx="1644041" cy="1631216"/>
          </a:xfrm>
          <a:prstGeom prst="rect">
            <a:avLst/>
          </a:prstGeom>
        </p:spPr>
      </p:pic>
      <p:sp>
        <p:nvSpPr>
          <p:cNvPr id="3" name="ZoneTexte 2">
            <a:extLst>
              <a:ext uri="{FF2B5EF4-FFF2-40B4-BE49-F238E27FC236}">
                <a16:creationId xmlns:a16="http://schemas.microsoft.com/office/drawing/2014/main" id="{D20E490F-55BA-D0D3-1860-4A3BE7F92300}"/>
              </a:ext>
            </a:extLst>
          </p:cNvPr>
          <p:cNvSpPr txBox="1"/>
          <p:nvPr/>
        </p:nvSpPr>
        <p:spPr>
          <a:xfrm>
            <a:off x="2629996" y="2095852"/>
            <a:ext cx="6158404" cy="1508105"/>
          </a:xfrm>
          <a:prstGeom prst="rect">
            <a:avLst/>
          </a:prstGeom>
          <a:noFill/>
        </p:spPr>
        <p:txBody>
          <a:bodyPr wrap="square" rtlCol="0">
            <a:spAutoFit/>
          </a:bodyPr>
          <a:lstStyle/>
          <a:p>
            <a:r>
              <a:rPr lang="fr-FR" b="1" dirty="0"/>
              <a:t>Une des actions du Plan lillois pour le climat</a:t>
            </a:r>
          </a:p>
          <a:p>
            <a:r>
              <a:rPr lang="fr-FR" b="1" dirty="0">
                <a:solidFill>
                  <a:srgbClr val="00A09C"/>
                </a:solidFill>
              </a:rPr>
              <a:t>Qui répond aux priorités : Energie, Aménagement, Habitat, Production et consommation, Air et santé environnementale, Adaptation </a:t>
            </a:r>
          </a:p>
          <a:p>
            <a:endParaRPr lang="fr-FR" sz="2000" dirty="0"/>
          </a:p>
        </p:txBody>
      </p:sp>
    </p:spTree>
    <p:extLst>
      <p:ext uri="{BB962C8B-B14F-4D97-AF65-F5344CB8AC3E}">
        <p14:creationId xmlns:p14="http://schemas.microsoft.com/office/powerpoint/2010/main" val="4013671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nchor="t">
            <a:spAutoFit/>
          </a:bodyPr>
          <a:lstStyle/>
          <a:p>
            <a:r>
              <a:rPr lang="fr-FR" sz="2700" dirty="0">
                <a:solidFill>
                  <a:schemeClr val="bg1"/>
                </a:solidFill>
              </a:rPr>
              <a:t>LMH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120481" y="1117396"/>
            <a:ext cx="7291823" cy="430887"/>
          </a:xfrm>
          <a:prstGeom prst="rect">
            <a:avLst/>
          </a:prstGeom>
          <a:noFill/>
        </p:spPr>
        <p:txBody>
          <a:bodyPr wrap="square" rtlCol="0">
            <a:spAutoFit/>
          </a:bodyPr>
          <a:lstStyle/>
          <a:p>
            <a:r>
              <a:rPr lang="fr-FR" sz="2200" b="1">
                <a:solidFill>
                  <a:srgbClr val="32B07A"/>
                </a:solidFill>
              </a:rPr>
              <a:t>     </a:t>
            </a:r>
            <a:r>
              <a:rPr lang="fr-FR" sz="2200" b="1">
                <a:solidFill>
                  <a:srgbClr val="FF0000"/>
                </a:solidFill>
              </a:rPr>
              <a:t>      </a:t>
            </a:r>
            <a:r>
              <a:rPr lang="fr-FR"/>
              <a:t>       </a:t>
            </a:r>
          </a:p>
        </p:txBody>
      </p:sp>
      <p:sp>
        <p:nvSpPr>
          <p:cNvPr id="3" name="ZoneTexte 2">
            <a:extLst>
              <a:ext uri="{FF2B5EF4-FFF2-40B4-BE49-F238E27FC236}">
                <a16:creationId xmlns:a16="http://schemas.microsoft.com/office/drawing/2014/main" id="{EA06363B-0461-0A27-1F26-2B994971C2D1}"/>
              </a:ext>
            </a:extLst>
          </p:cNvPr>
          <p:cNvSpPr txBox="1"/>
          <p:nvPr/>
        </p:nvSpPr>
        <p:spPr>
          <a:xfrm>
            <a:off x="762000" y="1117396"/>
            <a:ext cx="6076950" cy="461665"/>
          </a:xfrm>
          <a:prstGeom prst="rect">
            <a:avLst/>
          </a:prstGeom>
          <a:noFill/>
        </p:spPr>
        <p:txBody>
          <a:bodyPr wrap="square" rtlCol="0">
            <a:spAutoFit/>
          </a:bodyPr>
          <a:lstStyle/>
          <a:p>
            <a:r>
              <a:rPr lang="fr-FR" sz="2400" b="1" dirty="0">
                <a:solidFill>
                  <a:srgbClr val="00A09C"/>
                </a:solidFill>
                <a:latin typeface="Calibri" panose="020F0502020204030204" pitchFamily="34" charset="0"/>
                <a:cs typeface="Calibri" panose="020F0502020204030204" pitchFamily="34" charset="0"/>
              </a:rPr>
              <a:t>L’organisation mise en place autour du Pacte</a:t>
            </a:r>
          </a:p>
        </p:txBody>
      </p:sp>
      <p:pic>
        <p:nvPicPr>
          <p:cNvPr id="4" name="Image 3" descr="Une image contenant Police, logo, Graphique, conception&#10;&#10;Description générée automatiquement">
            <a:extLst>
              <a:ext uri="{FF2B5EF4-FFF2-40B4-BE49-F238E27FC236}">
                <a16:creationId xmlns:a16="http://schemas.microsoft.com/office/drawing/2014/main" id="{474CE549-8F08-E2C5-FF26-30C59022230A}"/>
              </a:ext>
            </a:extLst>
          </p:cNvPr>
          <p:cNvPicPr>
            <a:picLocks noChangeAspect="1"/>
          </p:cNvPicPr>
          <p:nvPr/>
        </p:nvPicPr>
        <p:blipFill>
          <a:blip r:embed="rId4"/>
          <a:stretch>
            <a:fillRect/>
          </a:stretch>
        </p:blipFill>
        <p:spPr>
          <a:xfrm>
            <a:off x="7496606" y="1375564"/>
            <a:ext cx="1647394" cy="955090"/>
          </a:xfrm>
          <a:prstGeom prst="rect">
            <a:avLst/>
          </a:prstGeom>
        </p:spPr>
      </p:pic>
      <p:pic>
        <p:nvPicPr>
          <p:cNvPr id="5" name="Image 4">
            <a:extLst>
              <a:ext uri="{FF2B5EF4-FFF2-40B4-BE49-F238E27FC236}">
                <a16:creationId xmlns:a16="http://schemas.microsoft.com/office/drawing/2014/main" id="{85A9EF7D-F439-74AB-4ED5-DD1FC14FFCEC}"/>
              </a:ext>
            </a:extLst>
          </p:cNvPr>
          <p:cNvPicPr>
            <a:picLocks noChangeAspect="1"/>
          </p:cNvPicPr>
          <p:nvPr/>
        </p:nvPicPr>
        <p:blipFill>
          <a:blip r:embed="rId5"/>
          <a:stretch>
            <a:fillRect/>
          </a:stretch>
        </p:blipFill>
        <p:spPr>
          <a:xfrm>
            <a:off x="7765027" y="2440091"/>
            <a:ext cx="1177511" cy="394146"/>
          </a:xfrm>
          <a:prstGeom prst="rect">
            <a:avLst/>
          </a:prstGeom>
        </p:spPr>
      </p:pic>
      <p:pic>
        <p:nvPicPr>
          <p:cNvPr id="19" name="Image 18">
            <a:extLst>
              <a:ext uri="{FF2B5EF4-FFF2-40B4-BE49-F238E27FC236}">
                <a16:creationId xmlns:a16="http://schemas.microsoft.com/office/drawing/2014/main" id="{A45424B5-C8C2-56EA-D9E9-3CF9CBB6BF6D}"/>
              </a:ext>
            </a:extLst>
          </p:cNvPr>
          <p:cNvPicPr>
            <a:picLocks noChangeAspect="1"/>
          </p:cNvPicPr>
          <p:nvPr/>
        </p:nvPicPr>
        <p:blipFill>
          <a:blip r:embed="rId6"/>
          <a:stretch>
            <a:fillRect/>
          </a:stretch>
        </p:blipFill>
        <p:spPr>
          <a:xfrm>
            <a:off x="1115380" y="1690486"/>
            <a:ext cx="1648261" cy="3280788"/>
          </a:xfrm>
          <a:prstGeom prst="rect">
            <a:avLst/>
          </a:prstGeom>
        </p:spPr>
      </p:pic>
      <p:pic>
        <p:nvPicPr>
          <p:cNvPr id="22" name="Image 21">
            <a:extLst>
              <a:ext uri="{FF2B5EF4-FFF2-40B4-BE49-F238E27FC236}">
                <a16:creationId xmlns:a16="http://schemas.microsoft.com/office/drawing/2014/main" id="{21B961FA-3CC0-2284-1B69-D5C43B8C9A2A}"/>
              </a:ext>
            </a:extLst>
          </p:cNvPr>
          <p:cNvPicPr>
            <a:picLocks noChangeAspect="1"/>
          </p:cNvPicPr>
          <p:nvPr/>
        </p:nvPicPr>
        <p:blipFill>
          <a:blip r:embed="rId7"/>
          <a:stretch>
            <a:fillRect/>
          </a:stretch>
        </p:blipFill>
        <p:spPr>
          <a:xfrm>
            <a:off x="3850643" y="1786218"/>
            <a:ext cx="3119846" cy="2824059"/>
          </a:xfrm>
          <a:prstGeom prst="rect">
            <a:avLst/>
          </a:prstGeom>
        </p:spPr>
      </p:pic>
    </p:spTree>
    <p:extLst>
      <p:ext uri="{BB962C8B-B14F-4D97-AF65-F5344CB8AC3E}">
        <p14:creationId xmlns:p14="http://schemas.microsoft.com/office/powerpoint/2010/main" val="3187093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nchor="t">
            <a:spAutoFit/>
          </a:bodyPr>
          <a:lstStyle/>
          <a:p>
            <a:r>
              <a:rPr lang="fr-FR" sz="2700" dirty="0">
                <a:solidFill>
                  <a:schemeClr val="bg1"/>
                </a:solidFill>
              </a:rPr>
              <a:t>LMH </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0E8FF491-26CF-4EB5-6A68-9FD9D25A1548}"/>
              </a:ext>
            </a:extLst>
          </p:cNvPr>
          <p:cNvSpPr txBox="1"/>
          <p:nvPr/>
        </p:nvSpPr>
        <p:spPr>
          <a:xfrm>
            <a:off x="120481" y="1117396"/>
            <a:ext cx="7291823" cy="430887"/>
          </a:xfrm>
          <a:prstGeom prst="rect">
            <a:avLst/>
          </a:prstGeom>
          <a:noFill/>
        </p:spPr>
        <p:txBody>
          <a:bodyPr wrap="square" rtlCol="0">
            <a:spAutoFit/>
          </a:bodyPr>
          <a:lstStyle/>
          <a:p>
            <a:r>
              <a:rPr lang="fr-FR" sz="2200" b="1">
                <a:solidFill>
                  <a:srgbClr val="32B07A"/>
                </a:solidFill>
              </a:rPr>
              <a:t>     </a:t>
            </a:r>
            <a:r>
              <a:rPr lang="fr-FR" sz="2200" b="1">
                <a:solidFill>
                  <a:srgbClr val="FF0000"/>
                </a:solidFill>
              </a:rPr>
              <a:t>      </a:t>
            </a:r>
            <a:r>
              <a:rPr lang="fr-FR"/>
              <a:t>       </a:t>
            </a:r>
          </a:p>
        </p:txBody>
      </p:sp>
      <p:sp>
        <p:nvSpPr>
          <p:cNvPr id="3" name="ZoneTexte 2">
            <a:extLst>
              <a:ext uri="{FF2B5EF4-FFF2-40B4-BE49-F238E27FC236}">
                <a16:creationId xmlns:a16="http://schemas.microsoft.com/office/drawing/2014/main" id="{EA06363B-0461-0A27-1F26-2B994971C2D1}"/>
              </a:ext>
            </a:extLst>
          </p:cNvPr>
          <p:cNvSpPr txBox="1"/>
          <p:nvPr/>
        </p:nvSpPr>
        <p:spPr>
          <a:xfrm>
            <a:off x="762000" y="1117396"/>
            <a:ext cx="6076950" cy="830997"/>
          </a:xfrm>
          <a:prstGeom prst="rect">
            <a:avLst/>
          </a:prstGeom>
          <a:noFill/>
        </p:spPr>
        <p:txBody>
          <a:bodyPr wrap="square" rtlCol="0">
            <a:spAutoFit/>
          </a:bodyPr>
          <a:lstStyle/>
          <a:p>
            <a:r>
              <a:rPr lang="fr-FR" sz="2400" b="1" dirty="0">
                <a:solidFill>
                  <a:srgbClr val="00A09C"/>
                </a:solidFill>
                <a:latin typeface="Calibri" panose="020F0502020204030204" pitchFamily="34" charset="0"/>
                <a:cs typeface="Calibri" panose="020F0502020204030204" pitchFamily="34" charset="0"/>
              </a:rPr>
              <a:t>Quelle plus-value de la démarche collaborative du Pacte? </a:t>
            </a:r>
          </a:p>
        </p:txBody>
      </p:sp>
      <p:pic>
        <p:nvPicPr>
          <p:cNvPr id="4" name="Image 3" descr="Une image contenant Police, logo, Graphique, conception&#10;&#10;Description générée automatiquement">
            <a:extLst>
              <a:ext uri="{FF2B5EF4-FFF2-40B4-BE49-F238E27FC236}">
                <a16:creationId xmlns:a16="http://schemas.microsoft.com/office/drawing/2014/main" id="{08051A72-184C-7AD1-1ECB-A86C70E4C1CF}"/>
              </a:ext>
            </a:extLst>
          </p:cNvPr>
          <p:cNvPicPr>
            <a:picLocks noChangeAspect="1"/>
          </p:cNvPicPr>
          <p:nvPr/>
        </p:nvPicPr>
        <p:blipFill>
          <a:blip r:embed="rId4"/>
          <a:stretch>
            <a:fillRect/>
          </a:stretch>
        </p:blipFill>
        <p:spPr>
          <a:xfrm>
            <a:off x="7496606" y="1375564"/>
            <a:ext cx="1647394" cy="955090"/>
          </a:xfrm>
          <a:prstGeom prst="rect">
            <a:avLst/>
          </a:prstGeom>
        </p:spPr>
      </p:pic>
      <p:pic>
        <p:nvPicPr>
          <p:cNvPr id="5" name="Image 4">
            <a:extLst>
              <a:ext uri="{FF2B5EF4-FFF2-40B4-BE49-F238E27FC236}">
                <a16:creationId xmlns:a16="http://schemas.microsoft.com/office/drawing/2014/main" id="{909CAE90-DEDB-E1FD-B08B-0A7C81DE0563}"/>
              </a:ext>
            </a:extLst>
          </p:cNvPr>
          <p:cNvPicPr>
            <a:picLocks noChangeAspect="1"/>
          </p:cNvPicPr>
          <p:nvPr/>
        </p:nvPicPr>
        <p:blipFill>
          <a:blip r:embed="rId5"/>
          <a:stretch>
            <a:fillRect/>
          </a:stretch>
        </p:blipFill>
        <p:spPr>
          <a:xfrm>
            <a:off x="7765027" y="2440091"/>
            <a:ext cx="1177511" cy="394146"/>
          </a:xfrm>
          <a:prstGeom prst="rect">
            <a:avLst/>
          </a:prstGeom>
        </p:spPr>
      </p:pic>
      <p:sp>
        <p:nvSpPr>
          <p:cNvPr id="10" name="ZoneTexte 9">
            <a:extLst>
              <a:ext uri="{FF2B5EF4-FFF2-40B4-BE49-F238E27FC236}">
                <a16:creationId xmlns:a16="http://schemas.microsoft.com/office/drawing/2014/main" id="{1D24F2A7-A756-D080-9E08-D32F7D42F516}"/>
              </a:ext>
            </a:extLst>
          </p:cNvPr>
          <p:cNvSpPr txBox="1"/>
          <p:nvPr/>
        </p:nvSpPr>
        <p:spPr>
          <a:xfrm>
            <a:off x="759459" y="2057830"/>
            <a:ext cx="2719078" cy="2462213"/>
          </a:xfrm>
          <a:prstGeom prst="rect">
            <a:avLst/>
          </a:prstGeom>
          <a:noFill/>
        </p:spPr>
        <p:txBody>
          <a:bodyPr wrap="square" rtlCol="0">
            <a:spAutoFit/>
          </a:bodyPr>
          <a:lstStyle/>
          <a:p>
            <a:endParaRPr lang="fr-FR" sz="1400" b="1" dirty="0">
              <a:solidFill>
                <a:schemeClr val="tx1">
                  <a:lumMod val="50000"/>
                  <a:lumOff val="50000"/>
                </a:schemeClr>
              </a:solidFill>
              <a:latin typeface="Abadi" panose="020B0604020104020204" pitchFamily="34" charset="0"/>
            </a:endParaRPr>
          </a:p>
          <a:p>
            <a:r>
              <a:rPr lang="fr-FR" sz="1400" b="1" dirty="0"/>
              <a:t>Identification des enjeux suite au diagnostic de l’existant</a:t>
            </a:r>
          </a:p>
          <a:p>
            <a:pPr marL="285750" indent="-285750">
              <a:buFont typeface="Wingdings" panose="05000000000000000000" pitchFamily="2" charset="2"/>
              <a:buChar char="§"/>
            </a:pPr>
            <a:endParaRPr lang="fr-FR" sz="1400" b="1" dirty="0"/>
          </a:p>
          <a:p>
            <a:pPr marL="285750" indent="-285750">
              <a:buFont typeface="Wingdings" panose="05000000000000000000" pitchFamily="2" charset="2"/>
              <a:buChar char="§"/>
            </a:pPr>
            <a:endParaRPr lang="fr-FR" sz="1400" b="1" dirty="0"/>
          </a:p>
          <a:p>
            <a:pPr marL="285750" indent="-285750">
              <a:buFont typeface="Wingdings" panose="05000000000000000000" pitchFamily="2" charset="2"/>
              <a:buChar char="§"/>
            </a:pPr>
            <a:endParaRPr lang="fr-FR" sz="1400" b="1" dirty="0"/>
          </a:p>
          <a:p>
            <a:r>
              <a:rPr lang="fr-FR" sz="1400" b="1" dirty="0"/>
              <a:t>Echanges réguliers durant la conception pour l’enrichir. (exemple : intégration de nichoirs pour hirondelles de fenêtres dans le bâti…) </a:t>
            </a:r>
          </a:p>
        </p:txBody>
      </p:sp>
      <p:pic>
        <p:nvPicPr>
          <p:cNvPr id="13" name="Image 12">
            <a:extLst>
              <a:ext uri="{FF2B5EF4-FFF2-40B4-BE49-F238E27FC236}">
                <a16:creationId xmlns:a16="http://schemas.microsoft.com/office/drawing/2014/main" id="{A153B24F-22C0-E54B-D5FA-E366010E56E3}"/>
              </a:ext>
            </a:extLst>
          </p:cNvPr>
          <p:cNvPicPr>
            <a:picLocks noChangeAspect="1"/>
          </p:cNvPicPr>
          <p:nvPr/>
        </p:nvPicPr>
        <p:blipFill>
          <a:blip r:embed="rId6"/>
          <a:stretch>
            <a:fillRect/>
          </a:stretch>
        </p:blipFill>
        <p:spPr>
          <a:xfrm>
            <a:off x="3646635" y="2057830"/>
            <a:ext cx="3969728" cy="2604949"/>
          </a:xfrm>
          <a:prstGeom prst="rect">
            <a:avLst/>
          </a:prstGeom>
        </p:spPr>
      </p:pic>
    </p:spTree>
    <p:extLst>
      <p:ext uri="{BB962C8B-B14F-4D97-AF65-F5344CB8AC3E}">
        <p14:creationId xmlns:p14="http://schemas.microsoft.com/office/powerpoint/2010/main" val="3326652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Zoom sur quelques projets</a:t>
            </a: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4" name="Image 3">
            <a:extLst>
              <a:ext uri="{FF2B5EF4-FFF2-40B4-BE49-F238E27FC236}">
                <a16:creationId xmlns:a16="http://schemas.microsoft.com/office/drawing/2014/main" id="{F36DB2A2-46DC-1419-D257-A166D52F933F}"/>
              </a:ext>
            </a:extLst>
          </p:cNvPr>
          <p:cNvPicPr>
            <a:picLocks noChangeAspect="1"/>
          </p:cNvPicPr>
          <p:nvPr/>
        </p:nvPicPr>
        <p:blipFill>
          <a:blip r:embed="rId4"/>
          <a:stretch>
            <a:fillRect/>
          </a:stretch>
        </p:blipFill>
        <p:spPr>
          <a:xfrm>
            <a:off x="473204" y="1652152"/>
            <a:ext cx="5118576" cy="2881750"/>
          </a:xfrm>
          <a:prstGeom prst="rect">
            <a:avLst/>
          </a:prstGeom>
        </p:spPr>
      </p:pic>
      <p:sp>
        <p:nvSpPr>
          <p:cNvPr id="5" name="ZoneTexte 4">
            <a:extLst>
              <a:ext uri="{FF2B5EF4-FFF2-40B4-BE49-F238E27FC236}">
                <a16:creationId xmlns:a16="http://schemas.microsoft.com/office/drawing/2014/main" id="{C06005D8-481A-9D3F-341B-A2B20F872CCF}"/>
              </a:ext>
            </a:extLst>
          </p:cNvPr>
          <p:cNvSpPr txBox="1"/>
          <p:nvPr/>
        </p:nvSpPr>
        <p:spPr>
          <a:xfrm>
            <a:off x="3207657" y="1099223"/>
            <a:ext cx="4122057" cy="461665"/>
          </a:xfrm>
          <a:prstGeom prst="rect">
            <a:avLst/>
          </a:prstGeom>
          <a:noFill/>
        </p:spPr>
        <p:txBody>
          <a:bodyPr wrap="square" rtlCol="0">
            <a:spAutoFit/>
          </a:bodyPr>
          <a:lstStyle/>
          <a:p>
            <a:r>
              <a:rPr lang="fr-FR" sz="2400" b="1" dirty="0">
                <a:solidFill>
                  <a:srgbClr val="00A09C"/>
                </a:solidFill>
              </a:rPr>
              <a:t>Nexity – La </a:t>
            </a:r>
            <a:r>
              <a:rPr lang="fr-FR" sz="2400" b="1" dirty="0" err="1">
                <a:solidFill>
                  <a:srgbClr val="00A09C"/>
                </a:solidFill>
              </a:rPr>
              <a:t>fabrick</a:t>
            </a:r>
            <a:endParaRPr lang="fr-FR" sz="2400" b="1" dirty="0">
              <a:solidFill>
                <a:srgbClr val="00A09C"/>
              </a:solidFill>
            </a:endParaRPr>
          </a:p>
        </p:txBody>
      </p:sp>
      <p:pic>
        <p:nvPicPr>
          <p:cNvPr id="8" name="Image 7">
            <a:extLst>
              <a:ext uri="{FF2B5EF4-FFF2-40B4-BE49-F238E27FC236}">
                <a16:creationId xmlns:a16="http://schemas.microsoft.com/office/drawing/2014/main" id="{6455A8A0-0A32-36BA-CCE3-926EF265D38A}"/>
              </a:ext>
            </a:extLst>
          </p:cNvPr>
          <p:cNvPicPr>
            <a:picLocks noChangeAspect="1"/>
          </p:cNvPicPr>
          <p:nvPr/>
        </p:nvPicPr>
        <p:blipFill>
          <a:blip r:embed="rId5"/>
          <a:stretch>
            <a:fillRect/>
          </a:stretch>
        </p:blipFill>
        <p:spPr>
          <a:xfrm>
            <a:off x="5791199" y="2484665"/>
            <a:ext cx="3207657" cy="1376872"/>
          </a:xfrm>
          <a:prstGeom prst="rect">
            <a:avLst/>
          </a:prstGeom>
        </p:spPr>
      </p:pic>
    </p:spTree>
    <p:extLst>
      <p:ext uri="{BB962C8B-B14F-4D97-AF65-F5344CB8AC3E}">
        <p14:creationId xmlns:p14="http://schemas.microsoft.com/office/powerpoint/2010/main" val="3784427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CED28E-3834-EFBD-204C-836345D412E2}"/>
              </a:ext>
            </a:extLst>
          </p:cNvPr>
          <p:cNvPicPr>
            <a:picLocks noChangeAspect="1"/>
          </p:cNvPicPr>
          <p:nvPr/>
        </p:nvPicPr>
        <p:blipFill>
          <a:blip r:embed="rId2"/>
          <a:stretch>
            <a:fillRect/>
          </a:stretch>
        </p:blipFill>
        <p:spPr>
          <a:xfrm>
            <a:off x="145144" y="134428"/>
            <a:ext cx="3665995" cy="3044201"/>
          </a:xfrm>
          <a:prstGeom prst="rect">
            <a:avLst/>
          </a:prstGeom>
        </p:spPr>
      </p:pic>
      <p:pic>
        <p:nvPicPr>
          <p:cNvPr id="5" name="Image 4">
            <a:extLst>
              <a:ext uri="{FF2B5EF4-FFF2-40B4-BE49-F238E27FC236}">
                <a16:creationId xmlns:a16="http://schemas.microsoft.com/office/drawing/2014/main" id="{CA3020B3-EC81-DD71-61AA-A6827889A59C}"/>
              </a:ext>
            </a:extLst>
          </p:cNvPr>
          <p:cNvPicPr>
            <a:picLocks noChangeAspect="1"/>
          </p:cNvPicPr>
          <p:nvPr/>
        </p:nvPicPr>
        <p:blipFill>
          <a:blip r:embed="rId3"/>
          <a:stretch>
            <a:fillRect/>
          </a:stretch>
        </p:blipFill>
        <p:spPr>
          <a:xfrm>
            <a:off x="2711616" y="2068284"/>
            <a:ext cx="3480204" cy="1776865"/>
          </a:xfrm>
          <a:prstGeom prst="rect">
            <a:avLst/>
          </a:prstGeom>
          <a:ln>
            <a:solidFill>
              <a:schemeClr val="tx1"/>
            </a:solidFill>
          </a:ln>
        </p:spPr>
      </p:pic>
      <p:pic>
        <p:nvPicPr>
          <p:cNvPr id="7" name="Image 6">
            <a:extLst>
              <a:ext uri="{FF2B5EF4-FFF2-40B4-BE49-F238E27FC236}">
                <a16:creationId xmlns:a16="http://schemas.microsoft.com/office/drawing/2014/main" id="{2248FA2D-3B54-0617-46A9-4C7BC12FE1F7}"/>
              </a:ext>
            </a:extLst>
          </p:cNvPr>
          <p:cNvPicPr>
            <a:picLocks noChangeAspect="1"/>
          </p:cNvPicPr>
          <p:nvPr/>
        </p:nvPicPr>
        <p:blipFill>
          <a:blip r:embed="rId4"/>
          <a:stretch>
            <a:fillRect/>
          </a:stretch>
        </p:blipFill>
        <p:spPr>
          <a:xfrm>
            <a:off x="5637653" y="3236684"/>
            <a:ext cx="3361203" cy="1776865"/>
          </a:xfrm>
          <a:prstGeom prst="rect">
            <a:avLst/>
          </a:prstGeom>
          <a:ln>
            <a:solidFill>
              <a:schemeClr val="tx1"/>
            </a:solidFill>
          </a:ln>
        </p:spPr>
      </p:pic>
      <p:sp>
        <p:nvSpPr>
          <p:cNvPr id="8" name="ZoneTexte 7">
            <a:extLst>
              <a:ext uri="{FF2B5EF4-FFF2-40B4-BE49-F238E27FC236}">
                <a16:creationId xmlns:a16="http://schemas.microsoft.com/office/drawing/2014/main" id="{E25BC14C-6C26-C576-8712-6BD304B3AF88}"/>
              </a:ext>
            </a:extLst>
          </p:cNvPr>
          <p:cNvSpPr txBox="1"/>
          <p:nvPr/>
        </p:nvSpPr>
        <p:spPr>
          <a:xfrm>
            <a:off x="6008339" y="714437"/>
            <a:ext cx="2308347" cy="400110"/>
          </a:xfrm>
          <a:prstGeom prst="rect">
            <a:avLst/>
          </a:prstGeom>
          <a:noFill/>
        </p:spPr>
        <p:txBody>
          <a:bodyPr wrap="square" rtlCol="0">
            <a:spAutoFit/>
          </a:bodyPr>
          <a:lstStyle/>
          <a:p>
            <a:r>
              <a:rPr lang="fr-FR" sz="2000" b="1" dirty="0">
                <a:solidFill>
                  <a:srgbClr val="00A09C"/>
                </a:solidFill>
              </a:rPr>
              <a:t>Valoriser l’existant</a:t>
            </a:r>
          </a:p>
        </p:txBody>
      </p:sp>
    </p:spTree>
    <p:extLst>
      <p:ext uri="{BB962C8B-B14F-4D97-AF65-F5344CB8AC3E}">
        <p14:creationId xmlns:p14="http://schemas.microsoft.com/office/powerpoint/2010/main" val="2396738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EC71F4-A264-D229-91F7-9E35703B3AEA}"/>
              </a:ext>
            </a:extLst>
          </p:cNvPr>
          <p:cNvPicPr>
            <a:picLocks noChangeAspect="1"/>
          </p:cNvPicPr>
          <p:nvPr/>
        </p:nvPicPr>
        <p:blipFill>
          <a:blip r:embed="rId2"/>
          <a:stretch>
            <a:fillRect/>
          </a:stretch>
        </p:blipFill>
        <p:spPr>
          <a:xfrm>
            <a:off x="125773" y="144500"/>
            <a:ext cx="4382161" cy="2931885"/>
          </a:xfrm>
          <a:prstGeom prst="rect">
            <a:avLst/>
          </a:prstGeom>
        </p:spPr>
      </p:pic>
      <p:pic>
        <p:nvPicPr>
          <p:cNvPr id="6" name="Image 5">
            <a:extLst>
              <a:ext uri="{FF2B5EF4-FFF2-40B4-BE49-F238E27FC236}">
                <a16:creationId xmlns:a16="http://schemas.microsoft.com/office/drawing/2014/main" id="{1CFD0F08-6067-37BA-8E73-A4C06D1BBAA7}"/>
              </a:ext>
            </a:extLst>
          </p:cNvPr>
          <p:cNvPicPr>
            <a:picLocks noChangeAspect="1"/>
          </p:cNvPicPr>
          <p:nvPr/>
        </p:nvPicPr>
        <p:blipFill>
          <a:blip r:embed="rId3"/>
          <a:stretch>
            <a:fillRect/>
          </a:stretch>
        </p:blipFill>
        <p:spPr>
          <a:xfrm>
            <a:off x="3810000" y="2113854"/>
            <a:ext cx="5283200" cy="2970221"/>
          </a:xfrm>
          <a:prstGeom prst="rect">
            <a:avLst/>
          </a:prstGeom>
        </p:spPr>
      </p:pic>
      <p:sp>
        <p:nvSpPr>
          <p:cNvPr id="7" name="ZoneTexte 6">
            <a:extLst>
              <a:ext uri="{FF2B5EF4-FFF2-40B4-BE49-F238E27FC236}">
                <a16:creationId xmlns:a16="http://schemas.microsoft.com/office/drawing/2014/main" id="{87AF5EDA-18C9-2BBA-6400-0EFBB562009F}"/>
              </a:ext>
            </a:extLst>
          </p:cNvPr>
          <p:cNvSpPr txBox="1"/>
          <p:nvPr/>
        </p:nvSpPr>
        <p:spPr>
          <a:xfrm>
            <a:off x="6008339" y="714437"/>
            <a:ext cx="2308347" cy="400110"/>
          </a:xfrm>
          <a:prstGeom prst="rect">
            <a:avLst/>
          </a:prstGeom>
          <a:noFill/>
        </p:spPr>
        <p:txBody>
          <a:bodyPr wrap="square" rtlCol="0">
            <a:spAutoFit/>
          </a:bodyPr>
          <a:lstStyle/>
          <a:p>
            <a:r>
              <a:rPr lang="fr-FR" sz="2000" b="1" dirty="0">
                <a:solidFill>
                  <a:srgbClr val="00A09C"/>
                </a:solidFill>
              </a:rPr>
              <a:t>Valoriser l’existant</a:t>
            </a:r>
          </a:p>
        </p:txBody>
      </p:sp>
    </p:spTree>
    <p:extLst>
      <p:ext uri="{BB962C8B-B14F-4D97-AF65-F5344CB8AC3E}">
        <p14:creationId xmlns:p14="http://schemas.microsoft.com/office/powerpoint/2010/main" val="866382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535EF1-B6E8-C6EB-69D9-9973CDB49007}"/>
              </a:ext>
            </a:extLst>
          </p:cNvPr>
          <p:cNvPicPr>
            <a:picLocks noChangeAspect="1"/>
          </p:cNvPicPr>
          <p:nvPr/>
        </p:nvPicPr>
        <p:blipFill>
          <a:blip r:embed="rId2"/>
          <a:stretch>
            <a:fillRect/>
          </a:stretch>
        </p:blipFill>
        <p:spPr>
          <a:xfrm>
            <a:off x="0" y="301561"/>
            <a:ext cx="9144000" cy="4758091"/>
          </a:xfrm>
          <a:prstGeom prst="rect">
            <a:avLst/>
          </a:prstGeom>
        </p:spPr>
      </p:pic>
      <p:sp>
        <p:nvSpPr>
          <p:cNvPr id="8" name="ZoneTexte 7">
            <a:extLst>
              <a:ext uri="{FF2B5EF4-FFF2-40B4-BE49-F238E27FC236}">
                <a16:creationId xmlns:a16="http://schemas.microsoft.com/office/drawing/2014/main" id="{32C3A505-B671-F4A7-7107-7AE794280E56}"/>
              </a:ext>
            </a:extLst>
          </p:cNvPr>
          <p:cNvSpPr txBox="1"/>
          <p:nvPr/>
        </p:nvSpPr>
        <p:spPr>
          <a:xfrm>
            <a:off x="6567139" y="529771"/>
            <a:ext cx="2308347" cy="400110"/>
          </a:xfrm>
          <a:prstGeom prst="rect">
            <a:avLst/>
          </a:prstGeom>
          <a:noFill/>
        </p:spPr>
        <p:txBody>
          <a:bodyPr wrap="square" rtlCol="0">
            <a:spAutoFit/>
          </a:bodyPr>
          <a:lstStyle/>
          <a:p>
            <a:r>
              <a:rPr lang="fr-FR" sz="2000" b="1" dirty="0">
                <a:solidFill>
                  <a:srgbClr val="00A09C"/>
                </a:solidFill>
              </a:rPr>
              <a:t>Renaturer</a:t>
            </a:r>
          </a:p>
        </p:txBody>
      </p:sp>
    </p:spTree>
    <p:extLst>
      <p:ext uri="{BB962C8B-B14F-4D97-AF65-F5344CB8AC3E}">
        <p14:creationId xmlns:p14="http://schemas.microsoft.com/office/powerpoint/2010/main" val="4002363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885F23-3A9E-9DB8-C016-133FEB06D5F9}"/>
              </a:ext>
            </a:extLst>
          </p:cNvPr>
          <p:cNvPicPr>
            <a:picLocks noChangeAspect="1"/>
          </p:cNvPicPr>
          <p:nvPr/>
        </p:nvPicPr>
        <p:blipFill>
          <a:blip r:embed="rId2"/>
          <a:stretch>
            <a:fillRect/>
          </a:stretch>
        </p:blipFill>
        <p:spPr>
          <a:xfrm>
            <a:off x="17783" y="0"/>
            <a:ext cx="9108433" cy="5143500"/>
          </a:xfrm>
          <a:prstGeom prst="rect">
            <a:avLst/>
          </a:prstGeom>
        </p:spPr>
      </p:pic>
    </p:spTree>
    <p:extLst>
      <p:ext uri="{BB962C8B-B14F-4D97-AF65-F5344CB8AC3E}">
        <p14:creationId xmlns:p14="http://schemas.microsoft.com/office/powerpoint/2010/main" val="4206814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F0518E-4520-8F5C-74B0-D8770104084E}"/>
              </a:ext>
            </a:extLst>
          </p:cNvPr>
          <p:cNvPicPr>
            <a:picLocks noChangeAspect="1"/>
          </p:cNvPicPr>
          <p:nvPr/>
        </p:nvPicPr>
        <p:blipFill>
          <a:blip r:embed="rId2"/>
          <a:stretch>
            <a:fillRect/>
          </a:stretch>
        </p:blipFill>
        <p:spPr>
          <a:xfrm>
            <a:off x="769257" y="562844"/>
            <a:ext cx="8091754" cy="4580656"/>
          </a:xfrm>
          <a:prstGeom prst="rect">
            <a:avLst/>
          </a:prstGeom>
        </p:spPr>
      </p:pic>
      <p:sp>
        <p:nvSpPr>
          <p:cNvPr id="4" name="ZoneTexte 3">
            <a:extLst>
              <a:ext uri="{FF2B5EF4-FFF2-40B4-BE49-F238E27FC236}">
                <a16:creationId xmlns:a16="http://schemas.microsoft.com/office/drawing/2014/main" id="{340D7AF1-0160-CB94-01AB-CA24BC9591DB}"/>
              </a:ext>
            </a:extLst>
          </p:cNvPr>
          <p:cNvSpPr txBox="1"/>
          <p:nvPr/>
        </p:nvSpPr>
        <p:spPr>
          <a:xfrm>
            <a:off x="6342781" y="428171"/>
            <a:ext cx="2518230" cy="707886"/>
          </a:xfrm>
          <a:prstGeom prst="rect">
            <a:avLst/>
          </a:prstGeom>
          <a:noFill/>
        </p:spPr>
        <p:txBody>
          <a:bodyPr wrap="square" rtlCol="0">
            <a:spAutoFit/>
          </a:bodyPr>
          <a:lstStyle/>
          <a:p>
            <a:pPr algn="ctr"/>
            <a:r>
              <a:rPr lang="fr-FR" sz="2000" b="1" dirty="0">
                <a:solidFill>
                  <a:srgbClr val="00A09C"/>
                </a:solidFill>
              </a:rPr>
              <a:t>Privilégier les matériaux biosourcés</a:t>
            </a:r>
          </a:p>
        </p:txBody>
      </p:sp>
    </p:spTree>
    <p:extLst>
      <p:ext uri="{BB962C8B-B14F-4D97-AF65-F5344CB8AC3E}">
        <p14:creationId xmlns:p14="http://schemas.microsoft.com/office/powerpoint/2010/main" val="3790699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1F20D65-44B5-8CE9-8409-5EE7C8D53D54}"/>
              </a:ext>
            </a:extLst>
          </p:cNvPr>
          <p:cNvPicPr>
            <a:picLocks noChangeAspect="1"/>
          </p:cNvPicPr>
          <p:nvPr/>
        </p:nvPicPr>
        <p:blipFill>
          <a:blip r:embed="rId3"/>
          <a:stretch>
            <a:fillRect/>
          </a:stretch>
        </p:blipFill>
        <p:spPr>
          <a:xfrm>
            <a:off x="0" y="246611"/>
            <a:ext cx="9144000" cy="4809934"/>
          </a:xfrm>
          <a:prstGeom prst="rect">
            <a:avLst/>
          </a:prstGeom>
        </p:spPr>
      </p:pic>
    </p:spTree>
    <p:extLst>
      <p:ext uri="{BB962C8B-B14F-4D97-AF65-F5344CB8AC3E}">
        <p14:creationId xmlns:p14="http://schemas.microsoft.com/office/powerpoint/2010/main" val="92989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CFB490-2750-4507-41F0-F394CB755AAB}"/>
              </a:ext>
            </a:extLst>
          </p:cNvPr>
          <p:cNvPicPr>
            <a:picLocks noChangeAspect="1"/>
          </p:cNvPicPr>
          <p:nvPr/>
        </p:nvPicPr>
        <p:blipFill>
          <a:blip r:embed="rId2"/>
          <a:stretch>
            <a:fillRect/>
          </a:stretch>
        </p:blipFill>
        <p:spPr>
          <a:xfrm>
            <a:off x="0" y="46368"/>
            <a:ext cx="9144000" cy="5050763"/>
          </a:xfrm>
          <a:prstGeom prst="rect">
            <a:avLst/>
          </a:prstGeom>
        </p:spPr>
      </p:pic>
    </p:spTree>
    <p:extLst>
      <p:ext uri="{BB962C8B-B14F-4D97-AF65-F5344CB8AC3E}">
        <p14:creationId xmlns:p14="http://schemas.microsoft.com/office/powerpoint/2010/main" val="223987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Comment ce Pacte a-t-il émergé ?</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8">
            <a:extLst>
              <a:ext uri="{FF2B5EF4-FFF2-40B4-BE49-F238E27FC236}">
                <a16:creationId xmlns:a16="http://schemas.microsoft.com/office/drawing/2014/main" id="{D1BE5298-7407-EFBA-D5A3-879A73154767}"/>
              </a:ext>
            </a:extLst>
          </p:cNvPr>
          <p:cNvSpPr txBox="1"/>
          <p:nvPr/>
        </p:nvSpPr>
        <p:spPr>
          <a:xfrm>
            <a:off x="262747" y="1250757"/>
            <a:ext cx="8039425" cy="39703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anose="05000000000000000000" pitchFamily="2" charset="2"/>
              <a:buChar char="Ø"/>
            </a:pPr>
            <a:r>
              <a:rPr lang="fr-FR" sz="1800" b="1" dirty="0">
                <a:latin typeface="+mn-lt"/>
              </a:rPr>
              <a:t>Des acteurs engagés qui travaillent ensemble de longue date </a:t>
            </a:r>
            <a:r>
              <a:rPr lang="fr-FR" sz="1800" dirty="0">
                <a:latin typeface="+mn-lt"/>
              </a:rPr>
              <a:t>: le club des 12 000 depuis 2008</a:t>
            </a:r>
          </a:p>
          <a:p>
            <a:endParaRPr lang="fr-FR" sz="1800" b="1" dirty="0">
              <a:latin typeface="+mn-lt"/>
            </a:endParaRPr>
          </a:p>
          <a:p>
            <a:pPr marL="285750" indent="-285750">
              <a:buFont typeface="Wingdings" panose="05000000000000000000" pitchFamily="2" charset="2"/>
              <a:buChar char="Ø"/>
            </a:pPr>
            <a:r>
              <a:rPr lang="fr-FR" sz="1800" b="1" dirty="0">
                <a:latin typeface="+mn-lt"/>
              </a:rPr>
              <a:t>Une urgence climatique et environnementale</a:t>
            </a:r>
          </a:p>
          <a:p>
            <a:pPr marL="285750" indent="-285750">
              <a:buFont typeface="Arial" panose="020B0604020202020204" pitchFamily="34" charset="0"/>
              <a:buChar char="•"/>
            </a:pPr>
            <a:endParaRPr lang="fr-FR" sz="1800" b="1" dirty="0"/>
          </a:p>
          <a:p>
            <a:pPr marL="285750" indent="-285750">
              <a:buFont typeface="Arial" panose="020B0604020202020204" pitchFamily="34" charset="0"/>
              <a:buChar char="•"/>
            </a:pPr>
            <a:endParaRPr lang="fr-FR" sz="1800" b="1" dirty="0"/>
          </a:p>
          <a:p>
            <a:pPr marL="285750" indent="-285750">
              <a:buFont typeface="Arial" panose="020B0604020202020204" pitchFamily="34" charset="0"/>
              <a:buChar char="•"/>
            </a:pPr>
            <a:endParaRPr lang="fr-FR" sz="1800" b="1" dirty="0"/>
          </a:p>
          <a:p>
            <a:pPr marL="285750" indent="-285750">
              <a:buFont typeface="Arial" panose="020B0604020202020204" pitchFamily="34" charset="0"/>
              <a:buChar char="•"/>
            </a:pPr>
            <a:endParaRPr lang="fr-FR" sz="1800" b="1" dirty="0"/>
          </a:p>
          <a:p>
            <a:pPr marL="285750" indent="-285750">
              <a:buFont typeface="Arial" panose="020B0604020202020204" pitchFamily="34" charset="0"/>
              <a:buChar char="•"/>
            </a:pPr>
            <a:endParaRPr lang="fr-FR" sz="1800" b="1" dirty="0"/>
          </a:p>
          <a:p>
            <a:pPr marL="285750" indent="-285750">
              <a:buFont typeface="Arial" panose="020B0604020202020204" pitchFamily="34" charset="0"/>
              <a:buChar char="•"/>
            </a:pPr>
            <a:endParaRPr lang="fr-FR" sz="1800" b="1" dirty="0"/>
          </a:p>
          <a:p>
            <a:endParaRPr lang="fr-FR" sz="1800" b="1" dirty="0"/>
          </a:p>
          <a:p>
            <a:pPr marL="285750" indent="-285750">
              <a:buFont typeface="Arial" panose="020B0604020202020204" pitchFamily="34" charset="0"/>
              <a:buChar char="•"/>
            </a:pPr>
            <a:endParaRPr lang="fr-FR" sz="1800" b="1" dirty="0"/>
          </a:p>
          <a:p>
            <a:pPr marL="285750" indent="-285750">
              <a:buFont typeface="Wingdings" panose="05000000000000000000" pitchFamily="2" charset="2"/>
              <a:buChar char="Ø"/>
            </a:pPr>
            <a:r>
              <a:rPr lang="fr-FR" sz="1800" b="1" dirty="0">
                <a:latin typeface="+mn-lt"/>
              </a:rPr>
              <a:t>Un accélérateur : la candidature de Lille au prix </a:t>
            </a:r>
            <a:r>
              <a:rPr lang="fr-FR" sz="1800" b="1" dirty="0">
                <a:solidFill>
                  <a:srgbClr val="00A09C"/>
                </a:solidFill>
                <a:latin typeface="+mn-lt"/>
              </a:rPr>
              <a:t>Capitale verte européenne 2021</a:t>
            </a:r>
          </a:p>
          <a:p>
            <a:pPr marL="285750" indent="-285750" algn="ctr">
              <a:buFont typeface="Arial" panose="020B0604020202020204" pitchFamily="34" charset="0"/>
              <a:buChar char="•"/>
            </a:pPr>
            <a:endParaRPr lang="fr-FR" sz="1800" b="1" dirty="0"/>
          </a:p>
        </p:txBody>
      </p:sp>
      <p:pic>
        <p:nvPicPr>
          <p:cNvPr id="4" name="Image 3">
            <a:extLst>
              <a:ext uri="{FF2B5EF4-FFF2-40B4-BE49-F238E27FC236}">
                <a16:creationId xmlns:a16="http://schemas.microsoft.com/office/drawing/2014/main" id="{0998D3B6-ED5A-962E-4881-CAEEB0FEA678}"/>
              </a:ext>
            </a:extLst>
          </p:cNvPr>
          <p:cNvPicPr>
            <a:picLocks noChangeAspect="1"/>
          </p:cNvPicPr>
          <p:nvPr/>
        </p:nvPicPr>
        <p:blipFill rotWithShape="1">
          <a:blip r:embed="rId3"/>
          <a:srcRect l="24444" t="50988" r="10972" b="37154"/>
          <a:stretch/>
        </p:blipFill>
        <p:spPr>
          <a:xfrm>
            <a:off x="3840468" y="3262223"/>
            <a:ext cx="4394200" cy="453596"/>
          </a:xfrm>
          <a:prstGeom prst="rect">
            <a:avLst/>
          </a:prstGeom>
        </p:spPr>
      </p:pic>
      <p:pic>
        <p:nvPicPr>
          <p:cNvPr id="8" name="Image 7">
            <a:extLst>
              <a:ext uri="{FF2B5EF4-FFF2-40B4-BE49-F238E27FC236}">
                <a16:creationId xmlns:a16="http://schemas.microsoft.com/office/drawing/2014/main" id="{5CF8CF06-7579-6561-9137-D648CF8B5A5C}"/>
              </a:ext>
            </a:extLst>
          </p:cNvPr>
          <p:cNvPicPr>
            <a:picLocks noChangeAspect="1"/>
          </p:cNvPicPr>
          <p:nvPr/>
        </p:nvPicPr>
        <p:blipFill rotWithShape="1">
          <a:blip r:embed="rId4"/>
          <a:srcRect l="9721" t="19614" r="40418" b="6769"/>
          <a:stretch/>
        </p:blipFill>
        <p:spPr>
          <a:xfrm>
            <a:off x="1173515" y="2437030"/>
            <a:ext cx="2534664" cy="2103983"/>
          </a:xfrm>
          <a:prstGeom prst="rect">
            <a:avLst/>
          </a:prstGeom>
        </p:spPr>
      </p:pic>
    </p:spTree>
    <p:extLst>
      <p:ext uri="{BB962C8B-B14F-4D97-AF65-F5344CB8AC3E}">
        <p14:creationId xmlns:p14="http://schemas.microsoft.com/office/powerpoint/2010/main" val="3155181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7A330D-B562-09E1-BBEE-6712EA3E1BEB}"/>
              </a:ext>
            </a:extLst>
          </p:cNvPr>
          <p:cNvPicPr>
            <a:picLocks noChangeAspect="1"/>
          </p:cNvPicPr>
          <p:nvPr/>
        </p:nvPicPr>
        <p:blipFill>
          <a:blip r:embed="rId2"/>
          <a:stretch>
            <a:fillRect/>
          </a:stretch>
        </p:blipFill>
        <p:spPr>
          <a:xfrm>
            <a:off x="4047" y="0"/>
            <a:ext cx="9135905" cy="5143500"/>
          </a:xfrm>
          <a:prstGeom prst="rect">
            <a:avLst/>
          </a:prstGeom>
        </p:spPr>
      </p:pic>
    </p:spTree>
    <p:extLst>
      <p:ext uri="{BB962C8B-B14F-4D97-AF65-F5344CB8AC3E}">
        <p14:creationId xmlns:p14="http://schemas.microsoft.com/office/powerpoint/2010/main" val="3171114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endParaRPr lang="fr-FR" sz="2700" dirty="0">
              <a:solidFill>
                <a:schemeClr val="bg1"/>
              </a:solidFill>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3" name="ZoneTexte 2">
            <a:extLst>
              <a:ext uri="{FF2B5EF4-FFF2-40B4-BE49-F238E27FC236}">
                <a16:creationId xmlns:a16="http://schemas.microsoft.com/office/drawing/2014/main" id="{3C9CA854-1DEC-17CB-18C2-196E582716AF}"/>
              </a:ext>
            </a:extLst>
          </p:cNvPr>
          <p:cNvSpPr txBox="1"/>
          <p:nvPr/>
        </p:nvSpPr>
        <p:spPr>
          <a:xfrm>
            <a:off x="0" y="2492854"/>
            <a:ext cx="9144000" cy="461665"/>
          </a:xfrm>
          <a:prstGeom prst="rect">
            <a:avLst/>
          </a:prstGeom>
          <a:noFill/>
        </p:spPr>
        <p:txBody>
          <a:bodyPr wrap="square" rtlCol="0">
            <a:spAutoFit/>
          </a:bodyPr>
          <a:lstStyle/>
          <a:p>
            <a:pPr algn="ctr"/>
            <a:r>
              <a:rPr lang="fr-FR" sz="2400" b="1" dirty="0"/>
              <a:t>Merci pour votre attention !</a:t>
            </a:r>
          </a:p>
        </p:txBody>
      </p:sp>
    </p:spTree>
    <p:extLst>
      <p:ext uri="{BB962C8B-B14F-4D97-AF65-F5344CB8AC3E}">
        <p14:creationId xmlns:p14="http://schemas.microsoft.com/office/powerpoint/2010/main" val="397659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Comment ce Pacte a-t-il émergé ?</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3" name="ZoneTexte 2">
            <a:extLst>
              <a:ext uri="{FF2B5EF4-FFF2-40B4-BE49-F238E27FC236}">
                <a16:creationId xmlns:a16="http://schemas.microsoft.com/office/drawing/2014/main" id="{DEA2C54B-BBC1-9287-0527-C85A6B80FDD4}"/>
              </a:ext>
            </a:extLst>
          </p:cNvPr>
          <p:cNvSpPr txBox="1"/>
          <p:nvPr/>
        </p:nvSpPr>
        <p:spPr>
          <a:xfrm>
            <a:off x="220177" y="1129457"/>
            <a:ext cx="7797875" cy="4247317"/>
          </a:xfrm>
          <a:prstGeom prst="rect">
            <a:avLst/>
          </a:prstGeom>
          <a:noFill/>
        </p:spPr>
        <p:txBody>
          <a:bodyPr wrap="square" rtlCol="0">
            <a:spAutoFit/>
          </a:bodyPr>
          <a:lstStyle/>
          <a:p>
            <a:pPr marL="285750" indent="-285750" algn="just">
              <a:buFont typeface="Wingdings" panose="05000000000000000000" pitchFamily="2" charset="2"/>
              <a:buChar char="Ø"/>
            </a:pPr>
            <a:r>
              <a:rPr lang="fr-FR" sz="1800" b="1" dirty="0"/>
              <a:t>De fin 2018 à début 2021 (1 an et demi) : </a:t>
            </a:r>
            <a:r>
              <a:rPr lang="fr-FR" sz="1800" dirty="0"/>
              <a:t>plus de 10 ateliers de co</a:t>
            </a:r>
            <a:r>
              <a:rPr lang="fr-FR" dirty="0"/>
              <a:t>-</a:t>
            </a:r>
            <a:r>
              <a:rPr lang="fr-FR" sz="1800" dirty="0"/>
              <a:t>construction animés par la Ville de Lille</a:t>
            </a:r>
          </a:p>
          <a:p>
            <a:pPr marL="285750" indent="-285750" algn="just">
              <a:buFont typeface="Arial" panose="020B0604020202020204" pitchFamily="34" charset="0"/>
              <a:buChar char="•"/>
            </a:pPr>
            <a:endParaRPr lang="fr-FR" sz="1800" dirty="0"/>
          </a:p>
          <a:p>
            <a:pPr marL="285750" indent="-285750" algn="just">
              <a:buFont typeface="Wingdings" panose="05000000000000000000" pitchFamily="2" charset="2"/>
              <a:buChar char="Ø"/>
            </a:pPr>
            <a:r>
              <a:rPr lang="fr-FR" sz="1800" b="1" dirty="0"/>
              <a:t>Thèmes libres sauf 2 imposés par la Ville de Lille </a:t>
            </a:r>
            <a:r>
              <a:rPr lang="fr-FR" sz="1800" dirty="0"/>
              <a:t>(adaptation au changement climatique, économie circulaire)</a:t>
            </a:r>
          </a:p>
          <a:p>
            <a:pPr marL="285750" indent="-285750" algn="just">
              <a:buFont typeface="Arial" panose="020B0604020202020204" pitchFamily="34" charset="0"/>
              <a:buChar char="•"/>
            </a:pPr>
            <a:endParaRPr lang="fr-FR" sz="1800" dirty="0"/>
          </a:p>
          <a:p>
            <a:pPr marL="285750" indent="-285750" algn="just">
              <a:buFont typeface="Wingdings" panose="05000000000000000000" pitchFamily="2" charset="2"/>
              <a:buChar char="Ø"/>
            </a:pPr>
            <a:r>
              <a:rPr lang="fr-FR" sz="1800" b="1" dirty="0"/>
              <a:t>Un accompagnement et un apport d’expertise : </a:t>
            </a:r>
            <a:r>
              <a:rPr lang="fr-FR" sz="1800" dirty="0"/>
              <a:t>CSTB, ADEME, ATMO, MEL</a:t>
            </a:r>
            <a:r>
              <a:rPr lang="fr-FR" dirty="0"/>
              <a:t>…</a:t>
            </a:r>
            <a:endParaRPr lang="fr-FR" sz="1800" dirty="0"/>
          </a:p>
          <a:p>
            <a:pPr marL="285750" indent="-285750" algn="just">
              <a:buFont typeface="Arial" panose="020B0604020202020204" pitchFamily="34" charset="0"/>
              <a:buChar char="•"/>
            </a:pPr>
            <a:endParaRPr lang="fr-FR" sz="1800" dirty="0"/>
          </a:p>
          <a:p>
            <a:pPr marL="285750" indent="-285750" algn="just">
              <a:buFont typeface="Wingdings" panose="05000000000000000000" pitchFamily="2" charset="2"/>
              <a:buChar char="Ø"/>
            </a:pPr>
            <a:r>
              <a:rPr lang="fr-FR" sz="1800" b="1" dirty="0"/>
              <a:t>Participants : </a:t>
            </a:r>
            <a:r>
              <a:rPr lang="fr-FR" sz="1800" dirty="0"/>
              <a:t>promoteurs immobiliers, bailleurs sociaux, aménageurs, MEL, services de la Ville</a:t>
            </a:r>
          </a:p>
          <a:p>
            <a:pPr marL="285750" indent="-285750" algn="just">
              <a:buFont typeface="Arial" panose="020B0604020202020204" pitchFamily="34" charset="0"/>
              <a:buChar char="•"/>
            </a:pPr>
            <a:endParaRPr lang="fr-FR" sz="1800" dirty="0"/>
          </a:p>
          <a:p>
            <a:pPr marL="285750" indent="-285750" algn="just">
              <a:buFont typeface="Wingdings" panose="05000000000000000000" pitchFamily="2" charset="2"/>
              <a:buChar char="Ø"/>
            </a:pPr>
            <a:r>
              <a:rPr lang="fr-FR" sz="1800" b="1" dirty="0"/>
              <a:t>2</a:t>
            </a:r>
            <a:r>
              <a:rPr lang="fr-FR" sz="1800" b="1" baseline="30000" dirty="0"/>
              <a:t>ème</a:t>
            </a:r>
            <a:r>
              <a:rPr lang="fr-FR" sz="1800" b="1" dirty="0"/>
              <a:t> temps : </a:t>
            </a:r>
            <a:r>
              <a:rPr lang="fr-FR" sz="1800" dirty="0"/>
              <a:t>élargissement du club Lille bas carbone aux MOE, BET, partenaires volontaires (ex : syndics, professionnels de l’immobilier, entreprises, fédérations, écoles de la Catho…)</a:t>
            </a:r>
          </a:p>
          <a:p>
            <a:pPr marL="285750" indent="-285750" algn="ctr">
              <a:buFont typeface="Arial" panose="020B0604020202020204" pitchFamily="34" charset="0"/>
              <a:buChar char="•"/>
            </a:pPr>
            <a:endParaRPr lang="fr-FR" sz="1800" b="1" dirty="0"/>
          </a:p>
        </p:txBody>
      </p:sp>
    </p:spTree>
    <p:extLst>
      <p:ext uri="{BB962C8B-B14F-4D97-AF65-F5344CB8AC3E}">
        <p14:creationId xmlns:p14="http://schemas.microsoft.com/office/powerpoint/2010/main" val="3313190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6 priorités collégialement retenues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pic>
        <p:nvPicPr>
          <p:cNvPr id="5" name="Image 4">
            <a:extLst>
              <a:ext uri="{FF2B5EF4-FFF2-40B4-BE49-F238E27FC236}">
                <a16:creationId xmlns:a16="http://schemas.microsoft.com/office/drawing/2014/main" id="{50FF3271-3E4C-6A11-6E0B-8A9DD1F7A0A4}"/>
              </a:ext>
            </a:extLst>
          </p:cNvPr>
          <p:cNvPicPr>
            <a:picLocks noChangeAspect="1"/>
          </p:cNvPicPr>
          <p:nvPr/>
        </p:nvPicPr>
        <p:blipFill rotWithShape="1">
          <a:blip r:embed="rId3"/>
          <a:srcRect l="37662" t="32777" r="17922" b="40890"/>
          <a:stretch/>
        </p:blipFill>
        <p:spPr>
          <a:xfrm>
            <a:off x="1571324" y="1190169"/>
            <a:ext cx="5358435" cy="1786145"/>
          </a:xfrm>
          <a:prstGeom prst="rect">
            <a:avLst/>
          </a:prstGeom>
        </p:spPr>
      </p:pic>
      <p:pic>
        <p:nvPicPr>
          <p:cNvPr id="7" name="Image 6">
            <a:extLst>
              <a:ext uri="{FF2B5EF4-FFF2-40B4-BE49-F238E27FC236}">
                <a16:creationId xmlns:a16="http://schemas.microsoft.com/office/drawing/2014/main" id="{7B97B1DF-DD07-8010-8E34-2BE2375D4719}"/>
              </a:ext>
            </a:extLst>
          </p:cNvPr>
          <p:cNvPicPr>
            <a:picLocks noChangeAspect="1"/>
          </p:cNvPicPr>
          <p:nvPr/>
        </p:nvPicPr>
        <p:blipFill rotWithShape="1">
          <a:blip r:embed="rId3"/>
          <a:srcRect l="37662" t="58648" r="17922" b="15019"/>
          <a:stretch/>
        </p:blipFill>
        <p:spPr>
          <a:xfrm>
            <a:off x="1571325" y="3158524"/>
            <a:ext cx="5358434" cy="1786146"/>
          </a:xfrm>
          <a:prstGeom prst="rect">
            <a:avLst/>
          </a:prstGeom>
        </p:spPr>
      </p:pic>
    </p:spTree>
    <p:extLst>
      <p:ext uri="{BB962C8B-B14F-4D97-AF65-F5344CB8AC3E}">
        <p14:creationId xmlns:p14="http://schemas.microsoft.com/office/powerpoint/2010/main" val="402048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Des exigences opérationnelles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2" name="ZoneTexte 1">
            <a:extLst>
              <a:ext uri="{FF2B5EF4-FFF2-40B4-BE49-F238E27FC236}">
                <a16:creationId xmlns:a16="http://schemas.microsoft.com/office/drawing/2014/main" id="{FE4E9BB5-EBEB-38F9-4C96-FCDF203E2549}"/>
              </a:ext>
            </a:extLst>
          </p:cNvPr>
          <p:cNvSpPr txBox="1"/>
          <p:nvPr/>
        </p:nvSpPr>
        <p:spPr>
          <a:xfrm>
            <a:off x="584125" y="1115655"/>
            <a:ext cx="7797875" cy="4124206"/>
          </a:xfrm>
          <a:prstGeom prst="rect">
            <a:avLst/>
          </a:prstGeom>
          <a:noFill/>
        </p:spPr>
        <p:txBody>
          <a:bodyPr wrap="square" rtlCol="0">
            <a:spAutoFit/>
          </a:bodyPr>
          <a:lstStyle/>
          <a:p>
            <a:pPr marL="285750" indent="-285750">
              <a:buFont typeface="Wingdings" panose="05000000000000000000" pitchFamily="2" charset="2"/>
              <a:buChar char="Ø"/>
            </a:pPr>
            <a:r>
              <a:rPr lang="fr-FR" sz="1800" b="1" dirty="0"/>
              <a:t>Un objectif ambitieux : le déploiement massif et rapide</a:t>
            </a:r>
          </a:p>
          <a:p>
            <a:endParaRPr lang="fr-FR" sz="1800" b="1" dirty="0"/>
          </a:p>
          <a:p>
            <a:pPr marL="742950" lvl="1" indent="-285750" algn="just">
              <a:spcAft>
                <a:spcPts val="600"/>
              </a:spcAft>
              <a:buFont typeface="Arial" panose="020B0604020202020204" pitchFamily="34" charset="0"/>
              <a:buChar char="•"/>
            </a:pPr>
            <a:r>
              <a:rPr lang="fr-FR" dirty="0">
                <a:solidFill>
                  <a:schemeClr val="tx1"/>
                </a:solidFill>
              </a:rPr>
              <a:t>Une généralisation d’actes concrets favorables au climat</a:t>
            </a:r>
          </a:p>
          <a:p>
            <a:pPr marL="742950" lvl="1" indent="-285750" algn="just">
              <a:spcAft>
                <a:spcPts val="600"/>
              </a:spcAft>
              <a:buFont typeface="Arial" panose="020B0604020202020204" pitchFamily="34" charset="0"/>
              <a:buChar char="•"/>
            </a:pPr>
            <a:r>
              <a:rPr lang="fr-FR" sz="1800" dirty="0">
                <a:solidFill>
                  <a:schemeClr val="tx1"/>
                </a:solidFill>
              </a:rPr>
              <a:t>des exigences priorisées, précises quant aux résultats à atteindre, réalisables techniquement et économiquement, mesurables et évaluables</a:t>
            </a:r>
          </a:p>
          <a:p>
            <a:endParaRPr lang="fr-FR" sz="1800" b="1" dirty="0"/>
          </a:p>
          <a:p>
            <a:pPr marL="285750" indent="-285750">
              <a:buFont typeface="Wingdings" panose="05000000000000000000" pitchFamily="2" charset="2"/>
              <a:buChar char="Ø"/>
            </a:pPr>
            <a:r>
              <a:rPr lang="fr-FR" sz="1800" b="1" dirty="0"/>
              <a:t>Un champ d’application universel</a:t>
            </a:r>
          </a:p>
          <a:p>
            <a:endParaRPr lang="fr-FR" b="1" dirty="0"/>
          </a:p>
          <a:p>
            <a:r>
              <a:rPr lang="fr-FR" sz="1800" dirty="0"/>
              <a:t>Les opérations visées sont </a:t>
            </a:r>
            <a:r>
              <a:rPr lang="fr-FR" sz="1800" dirty="0">
                <a:solidFill>
                  <a:srgbClr val="00A09C"/>
                </a:solidFill>
              </a:rPr>
              <a:t>tous les projets d’aménagement, de construction et de rénovation de bâtiments résidentiels ou tertiaires</a:t>
            </a:r>
            <a:r>
              <a:rPr lang="fr-FR" sz="1800" b="1" dirty="0"/>
              <a:t> </a:t>
            </a:r>
            <a:r>
              <a:rPr lang="fr-FR" sz="1800" dirty="0"/>
              <a:t>(bureaux, équipements privés et publics…) portés par une personne morale ou par un professionnel de l’immobilier et nécessitant une autorisation d’urbanisme sur la ville de Lille et ses communes associées Lomme et Hellemmes.</a:t>
            </a:r>
          </a:p>
          <a:p>
            <a:pPr marL="285750" indent="-285750">
              <a:buFont typeface="Arial" panose="020B0604020202020204" pitchFamily="34" charset="0"/>
              <a:buChar char="•"/>
            </a:pPr>
            <a:endParaRPr lang="fr-FR" sz="1800" b="1" dirty="0"/>
          </a:p>
        </p:txBody>
      </p:sp>
    </p:spTree>
    <p:extLst>
      <p:ext uri="{BB962C8B-B14F-4D97-AF65-F5344CB8AC3E}">
        <p14:creationId xmlns:p14="http://schemas.microsoft.com/office/powerpoint/2010/main" val="1053351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3204" y="523213"/>
            <a:ext cx="7291823" cy="484746"/>
          </a:xfrm>
          <a:prstGeom prst="rect">
            <a:avLst/>
          </a:prstGeom>
          <a:solidFill>
            <a:srgbClr val="E51B28"/>
          </a:solidFill>
        </p:spPr>
        <p:txBody>
          <a:bodyPr wrap="square" lIns="68579" tIns="34289" rIns="68579" bIns="34289" rtlCol="0">
            <a:spAutoFit/>
          </a:bodyPr>
          <a:lstStyle/>
          <a:p>
            <a:r>
              <a:rPr lang="fr-FR" sz="2700" dirty="0">
                <a:solidFill>
                  <a:schemeClr val="bg1"/>
                </a:solidFill>
              </a:rPr>
              <a:t>Des exigences opérationnelles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9759" y="265048"/>
            <a:ext cx="1008949" cy="1001079"/>
          </a:xfrm>
          <a:prstGeom prst="rect">
            <a:avLst/>
          </a:prstGeom>
        </p:spPr>
      </p:pic>
      <p:sp>
        <p:nvSpPr>
          <p:cNvPr id="3" name="ZoneTexte 2">
            <a:extLst>
              <a:ext uri="{FF2B5EF4-FFF2-40B4-BE49-F238E27FC236}">
                <a16:creationId xmlns:a16="http://schemas.microsoft.com/office/drawing/2014/main" id="{2E2F0CB4-1619-4E3E-2F55-EE6FCE3131D3}"/>
              </a:ext>
            </a:extLst>
          </p:cNvPr>
          <p:cNvSpPr txBox="1"/>
          <p:nvPr/>
        </p:nvSpPr>
        <p:spPr>
          <a:xfrm>
            <a:off x="584125" y="1755676"/>
            <a:ext cx="7797875" cy="2446824"/>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fr-FR" sz="1800" b="1" dirty="0"/>
              <a:t>Une combinaison d’exigences opérationnelles à 2 niveaux : </a:t>
            </a:r>
          </a:p>
          <a:p>
            <a:pPr marL="742950" lvl="1" indent="-285750">
              <a:spcAft>
                <a:spcPts val="1800"/>
              </a:spcAft>
              <a:buFont typeface="Arial" panose="020B0604020202020204" pitchFamily="34" charset="0"/>
              <a:buChar char="•"/>
            </a:pPr>
            <a:r>
              <a:rPr lang="fr-FR" dirty="0"/>
              <a:t>Le </a:t>
            </a:r>
            <a:r>
              <a:rPr lang="fr-FR" dirty="0">
                <a:solidFill>
                  <a:srgbClr val="00A09C"/>
                </a:solidFill>
              </a:rPr>
              <a:t>niveau « Socle » </a:t>
            </a:r>
            <a:r>
              <a:rPr lang="fr-FR" dirty="0"/>
              <a:t>rassemble les actions impactantes qui s’appliquent systématiquement à tous les projets.</a:t>
            </a:r>
          </a:p>
          <a:p>
            <a:pPr marL="742950" lvl="1" indent="-285750">
              <a:spcAft>
                <a:spcPts val="1800"/>
              </a:spcAft>
              <a:buFont typeface="Arial" panose="020B0604020202020204" pitchFamily="34" charset="0"/>
              <a:buChar char="•"/>
            </a:pPr>
            <a:r>
              <a:rPr lang="fr-FR" sz="1800" dirty="0"/>
              <a:t>Le </a:t>
            </a:r>
            <a:r>
              <a:rPr lang="fr-FR" sz="1800" dirty="0">
                <a:solidFill>
                  <a:srgbClr val="00A09C"/>
                </a:solidFill>
              </a:rPr>
              <a:t>niveau « Avancé » </a:t>
            </a:r>
            <a:r>
              <a:rPr lang="fr-FR" sz="1800" dirty="0"/>
              <a:t>comprend des actions encore plus poussées. Il est demandé de respecter a minima 4 exigences « Avancé » par opération.</a:t>
            </a:r>
            <a:endParaRPr lang="fr-FR" sz="1800" b="1" dirty="0"/>
          </a:p>
          <a:p>
            <a:pPr marL="285750" indent="-285750" algn="ctr">
              <a:buFont typeface="Arial" panose="020B0604020202020204" pitchFamily="34" charset="0"/>
              <a:buChar char="•"/>
            </a:pPr>
            <a:endParaRPr lang="fr-FR" sz="1800" b="1" dirty="0"/>
          </a:p>
        </p:txBody>
      </p:sp>
    </p:spTree>
    <p:extLst>
      <p:ext uri="{BB962C8B-B14F-4D97-AF65-F5344CB8AC3E}">
        <p14:creationId xmlns:p14="http://schemas.microsoft.com/office/powerpoint/2010/main" val="133647804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ésentation PowerPoint.pptx" id="{9F1421C5-333B-4128-8823-6102775F487A}" vid="{E35128B7-100A-4B4C-9B43-CBB7D98887C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c15b74-c057-4fe9-b5d2-18d5a312b2f8" xsi:nil="true"/>
    <lcf76f155ced4ddcb4097134ff3c332f xmlns="351c0ed8-697b-4cec-b35a-d47173121c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73EFA13CFB7348A0769FE69CC0D3F1" ma:contentTypeVersion="17" ma:contentTypeDescription="Crée un document." ma:contentTypeScope="" ma:versionID="fae153368625c5883660581e52cbc2e3">
  <xsd:schema xmlns:xsd="http://www.w3.org/2001/XMLSchema" xmlns:xs="http://www.w3.org/2001/XMLSchema" xmlns:p="http://schemas.microsoft.com/office/2006/metadata/properties" xmlns:ns2="351c0ed8-697b-4cec-b35a-d47173121c01" xmlns:ns3="8cc15b74-c057-4fe9-b5d2-18d5a312b2f8" targetNamespace="http://schemas.microsoft.com/office/2006/metadata/properties" ma:root="true" ma:fieldsID="754b8e88aa39fbd12ecbc81e0fce8a4a" ns2:_="" ns3:_="">
    <xsd:import namespace="351c0ed8-697b-4cec-b35a-d47173121c01"/>
    <xsd:import namespace="8cc15b74-c057-4fe9-b5d2-18d5a312b2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c0ed8-697b-4cec-b35a-d47173121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190f4f21-9ad5-46a8-a4e5-559f40888235"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15b74-c057-4fe9-b5d2-18d5a312b2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bd7da0e-6168-4779-ad1f-2a880c57a9ab}" ma:internalName="TaxCatchAll" ma:showField="CatchAllData" ma:web="8cc15b74-c057-4fe9-b5d2-18d5a312b2f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71787B-B355-4B8B-A6A8-FFD9BCE5D62E}">
  <ds:schemaRefs>
    <ds:schemaRef ds:uri="8cc15b74-c057-4fe9-b5d2-18d5a312b2f8"/>
    <ds:schemaRef ds:uri="http://purl.org/dc/dcmitype/"/>
    <ds:schemaRef ds:uri="http://www.w3.org/XML/1998/namespace"/>
    <ds:schemaRef ds:uri="http://schemas.microsoft.com/office/2006/documentManagement/types"/>
    <ds:schemaRef ds:uri="351c0ed8-697b-4cec-b35a-d47173121c0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1B997A7-6304-4E1A-87BB-7C825F780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1c0ed8-697b-4cec-b35a-d47173121c01"/>
    <ds:schemaRef ds:uri="8cc15b74-c057-4fe9-b5d2-18d5a312b2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8F170F-07B4-461B-A0FE-66B1FA0BEA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PowerPoint</Template>
  <TotalTime>2623</TotalTime>
  <Words>983</Words>
  <Application>Microsoft Office PowerPoint</Application>
  <PresentationFormat>Affichage à l'écran (16:9)</PresentationFormat>
  <Paragraphs>170</Paragraphs>
  <Slides>51</Slides>
  <Notes>11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51</vt:i4>
      </vt:variant>
    </vt:vector>
  </HeadingPairs>
  <TitlesOfParts>
    <vt:vector size="57" baseType="lpstr">
      <vt:lpstr>Abadi</vt:lpstr>
      <vt:lpstr>Abadi Extra Light</vt:lpstr>
      <vt:lpstr>Arial</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Métropole Européenne de Lille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BIHAN Theotime</dc:creator>
  <cp:lastModifiedBy>GRAVE Stéphane</cp:lastModifiedBy>
  <cp:revision>73</cp:revision>
  <cp:lastPrinted>2023-05-04T15:18:40Z</cp:lastPrinted>
  <dcterms:created xsi:type="dcterms:W3CDTF">2023-04-04T08:06:53Z</dcterms:created>
  <dcterms:modified xsi:type="dcterms:W3CDTF">2024-02-07T14:13:22Z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0x0101003D73EFA13CFB7348A0769FE69CC0D3F1</vt:lpwstr>
  </property>
  <property fmtid="{D5CDD505-2E9C-101B-9397-08002B2CF9AE}" pid="3" name="LM_Doc_Lieu">
    <vt:lpwstr/>
  </property>
  <property fmtid="{D5CDD505-2E9C-101B-9397-08002B2CF9AE}" pid="4" name="LM_Doc_MotCle">
    <vt:lpwstr>87;#Énergie propre|e22345eb-331b-4c26-8617-34d61b331e64</vt:lpwstr>
  </property>
  <property fmtid="{D5CDD505-2E9C-101B-9397-08002B2CF9AE}" pid="5" name="LM_Doc_Classement">
    <vt:lpwstr>4;#Document|2dc22aed-ec62-4d7d-b99e-b2a9bd8d7b0e</vt:lpwstr>
  </property>
  <property fmtid="{D5CDD505-2E9C-101B-9397-08002B2CF9AE}" pid="6" name="MediaServiceImageTags">
    <vt:lpwstr/>
  </property>
</Properties>
</file>