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8" r:id="rId4"/>
    <p:sldId id="258" r:id="rId5"/>
    <p:sldId id="260" r:id="rId6"/>
    <p:sldId id="267" r:id="rId7"/>
    <p:sldId id="269" r:id="rId8"/>
    <p:sldId id="270" r:id="rId9"/>
    <p:sldId id="259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69" autoAdjust="0"/>
    <p:restoredTop sz="94660"/>
  </p:normalViewPr>
  <p:slideViewPr>
    <p:cSldViewPr snapToGrid="0">
      <p:cViewPr>
        <p:scale>
          <a:sx n="167" d="100"/>
          <a:sy n="167" d="100"/>
        </p:scale>
        <p:origin x="272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F0EFDA3-CC3E-B0C3-50DC-C805C04DA2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F1E79FA-964E-C6EE-1026-40923E6C23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D3DC3-D90F-304A-98E4-2FAF8430AED0}" type="datetimeFigureOut">
              <a:rPr lang="fr-FR" smtClean="0"/>
              <a:t>17/10/2023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214A9C4-7B2E-E77B-EBC9-457403A317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Conférence des territoires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95DF796-67B8-30B3-BD45-E4FFCE1609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CF3AA-28FE-5B40-B9D5-A4D977F27B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505289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CAC2A-5DF3-424A-A16B-CFF0ACAB58BC}" type="datetimeFigureOut">
              <a:rPr lang="fr-FR" smtClean="0"/>
              <a:t>17/10/2023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Conférence des territoires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C53BF-11D4-454C-BF9B-9AE1A1AEC5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43042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Patron" pitchFamily="2" charset="77"/>
              </a:rPr>
              <a:t>Objectif : la restructuration urbaine, sociale et écologique du Bassin minier, incluant une prise en compte du patrimoine minier,</a:t>
            </a:r>
            <a:endParaRPr lang="fr-FR" sz="1200" dirty="0">
              <a:solidFill>
                <a:schemeClr val="bg2">
                  <a:lumMod val="10000"/>
                </a:schemeClr>
              </a:solidFill>
              <a:latin typeface="Patron" pitchFamily="2" charset="77"/>
            </a:endParaRP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Conférence des territoires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C53BF-11D4-454C-BF9B-9AE1A1AEC5D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9968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Patron" pitchFamily="2" charset="77"/>
              </a:rPr>
              <a:t>Objectif : la restructuration urbaine, sociale et écologique du Bassin minier, incluant une prise en compte du patrimoine minier,</a:t>
            </a:r>
            <a:endParaRPr lang="fr-FR" sz="1200" dirty="0">
              <a:solidFill>
                <a:schemeClr val="bg2">
                  <a:lumMod val="10000"/>
                </a:schemeClr>
              </a:solidFill>
              <a:latin typeface="Patron" pitchFamily="2" charset="77"/>
            </a:endParaRP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Conférence des territoires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C53BF-11D4-454C-BF9B-9AE1A1AEC5D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507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Patron" pitchFamily="2" charset="77"/>
              </a:rPr>
              <a:t>La Mission a dû s’adapter, dépassant sa mission première d’appui à la mise en œuvre du programme de l’Après-mine. Depuis, elle porte avec succès une dynamique d’aménagement durable, de développement territorial et de gestion du Bien inscrit. 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Conférence des territoires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C53BF-11D4-454C-BF9B-9AE1A1AEC5D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0068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Volonté de la direction, Moi en chef de projet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Conférence des territoires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C53BF-11D4-454C-BF9B-9AE1A1AEC5D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8580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Patron" pitchFamily="2" charset="77"/>
              </a:rPr>
              <a:t> 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Conférence des territoires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C53BF-11D4-454C-BF9B-9AE1A1AEC5D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2012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Conférence des territoires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C53BF-11D4-454C-BF9B-9AE1A1AEC5D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963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Conférence des territoires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BC53BF-11D4-454C-BF9B-9AE1A1AEC5D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7903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793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290027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7FE6EE3-FAE0-4FC5-A75F-C4212CD075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3844"/>
            <a:ext cx="7886700" cy="57633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47020E0-77EA-4DC0-8964-EF6BAA4C216A}"/>
              </a:ext>
            </a:extLst>
          </p:cNvPr>
          <p:cNvSpPr txBox="1">
            <a:spLocks/>
          </p:cNvSpPr>
          <p:nvPr userDrawn="1"/>
        </p:nvSpPr>
        <p:spPr>
          <a:xfrm>
            <a:off x="1257300" y="4718231"/>
            <a:ext cx="6957786" cy="30371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100" dirty="0"/>
              <a:t>Titre de la présentation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33317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39681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550014E-03F0-46BA-8D95-5F792ED872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5400000">
            <a:off x="5045510" y="1216624"/>
            <a:ext cx="3968148" cy="2082589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5227CE0-B996-49FA-87FF-FC71D3FA4871}"/>
              </a:ext>
            </a:extLst>
          </p:cNvPr>
          <p:cNvSpPr txBox="1">
            <a:spLocks/>
          </p:cNvSpPr>
          <p:nvPr userDrawn="1"/>
        </p:nvSpPr>
        <p:spPr>
          <a:xfrm>
            <a:off x="1257300" y="4718231"/>
            <a:ext cx="6957786" cy="30371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100" dirty="0"/>
              <a:t>Titre de la présentation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6332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5450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73844"/>
            <a:ext cx="7886700" cy="57633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29241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9EFDDF-80AD-48DC-BA84-A0116C0D146D}"/>
              </a:ext>
            </a:extLst>
          </p:cNvPr>
          <p:cNvSpPr txBox="1">
            <a:spLocks/>
          </p:cNvSpPr>
          <p:nvPr userDrawn="1"/>
        </p:nvSpPr>
        <p:spPr>
          <a:xfrm>
            <a:off x="1257300" y="4718231"/>
            <a:ext cx="6957786" cy="30371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100" dirty="0"/>
              <a:t>Club des </a:t>
            </a:r>
            <a:r>
              <a:rPr lang="fr-FR" sz="1100" dirty="0" err="1"/>
              <a:t>spassionautes</a:t>
            </a:r>
            <a:r>
              <a:rPr lang="fr-FR" sz="1100" dirty="0"/>
              <a:t> – 17 octobre 2023 – CAUE du Nord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7708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33528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3300" b="1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571750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2A10583-9841-4145-A3D7-D0167FB0561C}"/>
              </a:ext>
            </a:extLst>
          </p:cNvPr>
          <p:cNvSpPr txBox="1">
            <a:spLocks/>
          </p:cNvSpPr>
          <p:nvPr userDrawn="1"/>
        </p:nvSpPr>
        <p:spPr>
          <a:xfrm>
            <a:off x="1257300" y="4718231"/>
            <a:ext cx="6957786" cy="30371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100" dirty="0"/>
              <a:t>Titre de la présentation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66020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838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2838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53719C2-D529-45B3-A479-2367BD8404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3844"/>
            <a:ext cx="7886700" cy="57633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56D15A3-1162-4732-8B67-C68838003193}"/>
              </a:ext>
            </a:extLst>
          </p:cNvPr>
          <p:cNvSpPr txBox="1">
            <a:spLocks/>
          </p:cNvSpPr>
          <p:nvPr userDrawn="1"/>
        </p:nvSpPr>
        <p:spPr>
          <a:xfrm>
            <a:off x="594088" y="850174"/>
            <a:ext cx="7886700" cy="57633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dirty="0"/>
              <a:t>Modifiez le style du titre</a:t>
            </a:r>
            <a:endParaRPr lang="en-US" sz="2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842D165-D47E-44FF-90AB-6879F1D9E9DC}"/>
              </a:ext>
            </a:extLst>
          </p:cNvPr>
          <p:cNvSpPr txBox="1">
            <a:spLocks/>
          </p:cNvSpPr>
          <p:nvPr userDrawn="1"/>
        </p:nvSpPr>
        <p:spPr>
          <a:xfrm>
            <a:off x="1257300" y="4718231"/>
            <a:ext cx="6957786" cy="30371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100" dirty="0"/>
              <a:t>Titre de la présentation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926576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3700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23700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8F6DBF0-B970-48D2-B6D9-43C98C550C96}"/>
              </a:ext>
            </a:extLst>
          </p:cNvPr>
          <p:cNvSpPr txBox="1">
            <a:spLocks/>
          </p:cNvSpPr>
          <p:nvPr userDrawn="1"/>
        </p:nvSpPr>
        <p:spPr>
          <a:xfrm>
            <a:off x="1257300" y="4718231"/>
            <a:ext cx="6957786" cy="30371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100" dirty="0"/>
              <a:t>Titre de la présentation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910821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36547A5-EF8E-44F2-A238-9B495DB9C8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3844"/>
            <a:ext cx="7886700" cy="57633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DCC5C1D-B1B4-4D54-B328-37D1873D4AC4}"/>
              </a:ext>
            </a:extLst>
          </p:cNvPr>
          <p:cNvSpPr txBox="1">
            <a:spLocks/>
          </p:cNvSpPr>
          <p:nvPr userDrawn="1"/>
        </p:nvSpPr>
        <p:spPr>
          <a:xfrm>
            <a:off x="1257300" y="4718231"/>
            <a:ext cx="6957786" cy="30371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100" dirty="0"/>
              <a:t>Titre de la présentation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64495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BECD5-057B-42B0-91AD-93E4338B927D}"/>
              </a:ext>
            </a:extLst>
          </p:cNvPr>
          <p:cNvSpPr txBox="1">
            <a:spLocks/>
          </p:cNvSpPr>
          <p:nvPr userDrawn="1"/>
        </p:nvSpPr>
        <p:spPr>
          <a:xfrm>
            <a:off x="1257300" y="4718231"/>
            <a:ext cx="6957786" cy="30371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100" dirty="0"/>
              <a:t>Titre de la présentation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017760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47392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671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A5E6BB1-1ABF-470D-A022-BC12B5A4E292}"/>
              </a:ext>
            </a:extLst>
          </p:cNvPr>
          <p:cNvSpPr txBox="1">
            <a:spLocks/>
          </p:cNvSpPr>
          <p:nvPr userDrawn="1"/>
        </p:nvSpPr>
        <p:spPr>
          <a:xfrm>
            <a:off x="629841" y="740570"/>
            <a:ext cx="2949178" cy="57633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/>
              <a:t>MODIFIEZ LE STYLE DU TITRE</a:t>
            </a:r>
            <a:endParaRPr lang="en-US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FE3E1A0-B6CC-4D7E-8BE4-8774097CAF44}"/>
              </a:ext>
            </a:extLst>
          </p:cNvPr>
          <p:cNvSpPr txBox="1">
            <a:spLocks/>
          </p:cNvSpPr>
          <p:nvPr userDrawn="1"/>
        </p:nvSpPr>
        <p:spPr>
          <a:xfrm>
            <a:off x="1257300" y="4718231"/>
            <a:ext cx="6957786" cy="30371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100" dirty="0"/>
              <a:t>Titre de la présentation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9098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57017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7676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87EF1C0-88DB-4544-9D8B-69CF0143D84E}"/>
              </a:ext>
            </a:extLst>
          </p:cNvPr>
          <p:cNvSpPr txBox="1">
            <a:spLocks/>
          </p:cNvSpPr>
          <p:nvPr userDrawn="1"/>
        </p:nvSpPr>
        <p:spPr>
          <a:xfrm>
            <a:off x="629841" y="740570"/>
            <a:ext cx="2949178" cy="57633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/>
              <a:t>MODIFIEZ LE STYLE DU TITRE</a:t>
            </a:r>
            <a:endParaRPr lang="en-US" sz="2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C112591-1292-4FF4-9AF6-BC57E7A0AFC8}"/>
              </a:ext>
            </a:extLst>
          </p:cNvPr>
          <p:cNvSpPr txBox="1">
            <a:spLocks/>
          </p:cNvSpPr>
          <p:nvPr userDrawn="1"/>
        </p:nvSpPr>
        <p:spPr>
          <a:xfrm>
            <a:off x="1257300" y="4718231"/>
            <a:ext cx="6957786" cy="303712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100" dirty="0"/>
              <a:t>Titre de la présentation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43831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943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565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43BD96-4D7A-448C-8002-F5635DC87C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9143" y="754743"/>
            <a:ext cx="8345714" cy="4071257"/>
          </a:xfrm>
        </p:spPr>
        <p:txBody>
          <a:bodyPr/>
          <a:lstStyle/>
          <a:p>
            <a:r>
              <a:rPr lang="fr-FR" dirty="0"/>
              <a:t>Présentation du </a:t>
            </a:r>
            <a:br>
              <a:rPr lang="fr-FR" dirty="0"/>
            </a:br>
            <a:r>
              <a:rPr lang="fr-FR" dirty="0"/>
              <a:t>Centre de Ressources </a:t>
            </a:r>
            <a:br>
              <a:rPr lang="fr-FR" dirty="0"/>
            </a:br>
            <a:r>
              <a:rPr lang="fr-FR" dirty="0"/>
              <a:t>Mission Bassin Minier </a:t>
            </a:r>
            <a:br>
              <a:rPr lang="fr-FR" dirty="0"/>
            </a:br>
            <a:br>
              <a:rPr lang="fr-FR" dirty="0"/>
            </a:br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1810345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9A7C68-9CA9-418C-AD5E-93F73A7FE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38324"/>
            <a:ext cx="7886700" cy="576330"/>
          </a:xfrm>
        </p:spPr>
        <p:txBody>
          <a:bodyPr/>
          <a:lstStyle/>
          <a:p>
            <a:r>
              <a:rPr lang="fr-FR" dirty="0">
                <a:latin typeface="Patron" pitchFamily="2" charset="77"/>
              </a:rPr>
              <a:t>Le Bassin minier Nord-Pas de Calais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CD6A6F-581B-48C4-981B-7C7B659AC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29" y="1162444"/>
            <a:ext cx="7297615" cy="2782371"/>
          </a:xfrm>
        </p:spPr>
        <p:txBody>
          <a:bodyPr/>
          <a:lstStyle/>
          <a:p>
            <a:pPr marL="0" indent="0">
              <a:buNone/>
            </a:pPr>
            <a:r>
              <a:rPr lang="fr-FR" sz="1600" dirty="0">
                <a:solidFill>
                  <a:schemeClr val="bg2">
                    <a:lumMod val="10000"/>
                  </a:schemeClr>
                </a:solidFill>
                <a:latin typeface="Patron" pitchFamily="2" charset="77"/>
              </a:rPr>
              <a:t>- </a:t>
            </a:r>
            <a:r>
              <a:rPr lang="fr-FR" sz="1600" b="1" dirty="0">
                <a:solidFill>
                  <a:schemeClr val="bg2">
                    <a:lumMod val="10000"/>
                  </a:schemeClr>
                </a:solidFill>
                <a:latin typeface="Patron Bold" pitchFamily="2" charset="77"/>
              </a:rPr>
              <a:t>120 km de long</a:t>
            </a:r>
            <a:endParaRPr lang="fr-FR" sz="1600" dirty="0">
              <a:solidFill>
                <a:schemeClr val="bg2">
                  <a:lumMod val="10000"/>
                </a:schemeClr>
              </a:solidFill>
              <a:latin typeface="Patron" pitchFamily="2" charset="77"/>
            </a:endParaRPr>
          </a:p>
          <a:p>
            <a:pPr marL="0" indent="0">
              <a:buNone/>
            </a:pPr>
            <a:r>
              <a:rPr lang="fr-FR" sz="1600" dirty="0">
                <a:solidFill>
                  <a:schemeClr val="bg2">
                    <a:lumMod val="10000"/>
                  </a:schemeClr>
                </a:solidFill>
                <a:latin typeface="Patron" pitchFamily="2" charset="77"/>
              </a:rPr>
              <a:t>- De Béthune à Valenciennes</a:t>
            </a:r>
          </a:p>
          <a:p>
            <a:pPr marL="0" indent="0">
              <a:buNone/>
            </a:pPr>
            <a:r>
              <a:rPr lang="fr-FR" sz="1600" dirty="0">
                <a:solidFill>
                  <a:schemeClr val="bg2">
                    <a:lumMod val="10000"/>
                  </a:schemeClr>
                </a:solidFill>
                <a:latin typeface="Patron" pitchFamily="2" charset="77"/>
              </a:rPr>
              <a:t>- Concerne 7 agglomérations</a:t>
            </a:r>
          </a:p>
          <a:p>
            <a:pPr marL="0" indent="0">
              <a:buNone/>
            </a:pPr>
            <a:r>
              <a:rPr lang="fr-FR" sz="1600" dirty="0">
                <a:solidFill>
                  <a:schemeClr val="bg2">
                    <a:lumMod val="10000"/>
                  </a:schemeClr>
                </a:solidFill>
                <a:latin typeface="Patron" pitchFamily="2" charset="77"/>
              </a:rPr>
              <a:t>- 1,2 millions d’habitants</a:t>
            </a:r>
          </a:p>
          <a:p>
            <a:pPr marL="0" indent="0">
              <a:buNone/>
            </a:pPr>
            <a:endParaRPr lang="fr-FR" sz="1600" b="0" i="0" u="none" strike="noStrike" dirty="0">
              <a:solidFill>
                <a:srgbClr val="000000"/>
              </a:solidFill>
              <a:effectLst/>
              <a:latin typeface="Patron" pitchFamily="2" charset="77"/>
            </a:endParaRPr>
          </a:p>
          <a:p>
            <a:pPr marL="0" indent="0">
              <a:buNone/>
            </a:pPr>
            <a:endParaRPr lang="fr-FR" sz="1800" b="0" i="0" u="none" strike="noStrike" dirty="0">
              <a:solidFill>
                <a:srgbClr val="000000"/>
              </a:solidFill>
              <a:effectLst/>
              <a:latin typeface="Patron" pitchFamily="2" charset="77"/>
            </a:endParaRPr>
          </a:p>
          <a:p>
            <a:pPr marL="0" indent="0" algn="l">
              <a:buNone/>
            </a:pPr>
            <a:endParaRPr lang="fr-FR" sz="1800" dirty="0">
              <a:latin typeface="Patron" pitchFamily="2" charset="77"/>
            </a:endParaRPr>
          </a:p>
          <a:p>
            <a:pPr algn="l"/>
            <a:endParaRPr lang="fr-FR" sz="1400" b="0" i="0" u="none" strike="noStrike" dirty="0">
              <a:solidFill>
                <a:srgbClr val="000000"/>
              </a:solidFill>
              <a:effectLst/>
              <a:latin typeface="Patron" pitchFamily="2" charset="77"/>
            </a:endParaRPr>
          </a:p>
          <a:p>
            <a:pPr marL="0" indent="0">
              <a:buNone/>
            </a:pPr>
            <a:endParaRPr lang="fr-FR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73BAEB-81EF-F8E5-BC81-1A637EC27B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556" y="933846"/>
            <a:ext cx="3461806" cy="346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38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9A7C68-9CA9-418C-AD5E-93F73A7FE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38324"/>
            <a:ext cx="7886700" cy="576330"/>
          </a:xfrm>
        </p:spPr>
        <p:txBody>
          <a:bodyPr/>
          <a:lstStyle/>
          <a:p>
            <a:r>
              <a:rPr lang="fr-FR" dirty="0">
                <a:latin typeface="Patron" pitchFamily="2" charset="77"/>
              </a:rPr>
              <a:t>La Mission Bassin Minier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CD6A6F-581B-48C4-981B-7C7B659AC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29" y="1162444"/>
            <a:ext cx="7297615" cy="3074276"/>
          </a:xfrm>
        </p:spPr>
        <p:txBody>
          <a:bodyPr/>
          <a:lstStyle/>
          <a:p>
            <a:pPr marL="0" indent="0">
              <a:buNone/>
            </a:pPr>
            <a:r>
              <a:rPr lang="fr-FR" sz="1600" kern="100" dirty="0">
                <a:solidFill>
                  <a:schemeClr val="bg2">
                    <a:lumMod val="10000"/>
                  </a:schemeClr>
                </a:solidFill>
                <a:latin typeface="Patron" pitchFamily="2" charset="77"/>
                <a:ea typeface="Calibri" panose="020F0502020204030204" pitchFamily="34" charset="0"/>
                <a:cs typeface="Arial" panose="020B0604020202020204" pitchFamily="34" charset="0"/>
              </a:rPr>
              <a:t>- A</a:t>
            </a:r>
            <a:r>
              <a:rPr lang="fr-FR" sz="1600" kern="100" dirty="0">
                <a:solidFill>
                  <a:schemeClr val="bg2">
                    <a:lumMod val="10000"/>
                  </a:schemeClr>
                </a:solidFill>
                <a:effectLst/>
                <a:latin typeface="Patron" pitchFamily="2" charset="77"/>
                <a:ea typeface="Calibri" panose="020F0502020204030204" pitchFamily="34" charset="0"/>
                <a:cs typeface="Arial" panose="020B0604020202020204" pitchFamily="34" charset="0"/>
              </a:rPr>
              <a:t>ssociation, </a:t>
            </a:r>
            <a:r>
              <a:rPr lang="fr-FR" sz="1600" b="1" kern="100" dirty="0">
                <a:solidFill>
                  <a:schemeClr val="bg2">
                    <a:lumMod val="10000"/>
                  </a:schemeClr>
                </a:solidFill>
                <a:effectLst/>
                <a:latin typeface="Patron Bold" pitchFamily="2" charset="77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fr-FR" sz="1600" b="1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Patron Bold" pitchFamily="2" charset="77"/>
              </a:rPr>
              <a:t>util d’ingénierie, de développement et d’aménagement du territoire</a:t>
            </a:r>
            <a:r>
              <a:rPr lang="fr-FR" sz="1600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Patron" pitchFamily="2" charset="77"/>
              </a:rPr>
              <a:t>, créé en 2000 pour appuyer la mise en </a:t>
            </a:r>
            <a:r>
              <a:rPr lang="fr-FR" sz="1600" dirty="0">
                <a:solidFill>
                  <a:schemeClr val="bg2">
                    <a:lumMod val="10000"/>
                  </a:schemeClr>
                </a:solidFill>
                <a:latin typeface="Patron" pitchFamily="2" charset="77"/>
              </a:rPr>
              <a:t>œuvre du programme de l’après-mine du Bassin minier.</a:t>
            </a:r>
            <a:r>
              <a:rPr lang="fr-FR" sz="1600" b="0" i="0" u="none" strike="noStrike" dirty="0">
                <a:solidFill>
                  <a:srgbClr val="000000"/>
                </a:solidFill>
                <a:effectLst/>
                <a:latin typeface="Patron" pitchFamily="2" charset="77"/>
              </a:rPr>
              <a:t> </a:t>
            </a:r>
          </a:p>
          <a:p>
            <a:pPr marL="0" indent="0">
              <a:buNone/>
            </a:pPr>
            <a:r>
              <a:rPr lang="fr-FR" sz="1600" b="0" i="0" u="none" strike="noStrike" dirty="0">
                <a:solidFill>
                  <a:srgbClr val="000000"/>
                </a:solidFill>
                <a:effectLst/>
                <a:latin typeface="Patron" pitchFamily="2" charset="77"/>
              </a:rPr>
              <a:t>- Ses chantiers historiques liés à la protection, la planification et l’aménagement de grands sites miniers, des cités minières, des cavaliers, de la trame verte et bleue, la coopération internationale, l’observation, l’urbanisme…</a:t>
            </a:r>
          </a:p>
          <a:p>
            <a:pPr marL="0" indent="0">
              <a:buNone/>
            </a:pPr>
            <a:r>
              <a:rPr lang="fr-FR" sz="1600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Patron" pitchFamily="2" charset="77"/>
              </a:rPr>
              <a:t>- </a:t>
            </a:r>
            <a:r>
              <a:rPr lang="fr-FR" sz="1600" b="0" i="0" u="none" strike="noStrike" dirty="0">
                <a:solidFill>
                  <a:srgbClr val="000000"/>
                </a:solidFill>
                <a:effectLst/>
                <a:latin typeface="Patron" pitchFamily="2" charset="77"/>
              </a:rPr>
              <a:t>Dès sa création, la Mission a fourni une </a:t>
            </a:r>
            <a:r>
              <a:rPr lang="fr-FR" sz="1600" b="1" i="0" u="none" strike="noStrike" dirty="0">
                <a:solidFill>
                  <a:srgbClr val="000000"/>
                </a:solidFill>
                <a:effectLst/>
                <a:latin typeface="Patron Bold" pitchFamily="2" charset="77"/>
              </a:rPr>
              <a:t>assistance technique à l’État et à la Région</a:t>
            </a:r>
            <a:r>
              <a:rPr lang="fr-FR" sz="1600" b="0" i="0" u="none" strike="noStrike" dirty="0">
                <a:solidFill>
                  <a:srgbClr val="000000"/>
                </a:solidFill>
                <a:effectLst/>
                <a:latin typeface="Patron" pitchFamily="2" charset="77"/>
              </a:rPr>
              <a:t> en conduisant une </a:t>
            </a:r>
            <a:r>
              <a:rPr lang="fr-FR" sz="1600" b="1" i="0" u="none" strike="noStrike" dirty="0">
                <a:solidFill>
                  <a:srgbClr val="000000"/>
                </a:solidFill>
                <a:effectLst/>
                <a:latin typeface="Patron Bold" pitchFamily="2" charset="77"/>
              </a:rPr>
              <a:t>étude interministérielle sur la valorisation et la mise en réseau du patrimoine minier</a:t>
            </a:r>
            <a:r>
              <a:rPr lang="fr-FR" sz="1600" b="0" i="0" u="none" strike="noStrike" dirty="0">
                <a:solidFill>
                  <a:srgbClr val="000000"/>
                </a:solidFill>
                <a:effectLst/>
                <a:latin typeface="Patron" pitchFamily="2" charset="77"/>
              </a:rPr>
              <a:t>. Cette étude a permis à une idée folle de prendre corps : celle </a:t>
            </a:r>
            <a:r>
              <a:rPr lang="fr-FR" sz="1600" b="1" i="0" u="none" strike="noStrike" dirty="0">
                <a:solidFill>
                  <a:srgbClr val="000000"/>
                </a:solidFill>
                <a:effectLst/>
                <a:latin typeface="Patron Bold" pitchFamily="2" charset="77"/>
              </a:rPr>
              <a:t>d’inscrire le Bassin minier au Patrimoine mondial de l’UNESCO.  </a:t>
            </a:r>
          </a:p>
          <a:p>
            <a:pPr marL="0" indent="0">
              <a:buNone/>
            </a:pPr>
            <a:endParaRPr lang="fr-FR" sz="1600" b="0" i="0" u="none" strike="noStrike" dirty="0">
              <a:solidFill>
                <a:srgbClr val="000000"/>
              </a:solidFill>
              <a:effectLst/>
              <a:latin typeface="Patron" pitchFamily="2" charset="77"/>
            </a:endParaRPr>
          </a:p>
          <a:p>
            <a:pPr marL="0" indent="0">
              <a:buNone/>
            </a:pPr>
            <a:endParaRPr lang="fr-FR" sz="1800" b="0" i="0" u="none" strike="noStrike" dirty="0">
              <a:solidFill>
                <a:srgbClr val="000000"/>
              </a:solidFill>
              <a:effectLst/>
              <a:latin typeface="Patron" pitchFamily="2" charset="77"/>
            </a:endParaRPr>
          </a:p>
          <a:p>
            <a:pPr marL="0" indent="0" algn="l">
              <a:buNone/>
            </a:pPr>
            <a:endParaRPr lang="fr-FR" sz="1800" dirty="0">
              <a:latin typeface="Patron" pitchFamily="2" charset="77"/>
            </a:endParaRPr>
          </a:p>
          <a:p>
            <a:pPr algn="l"/>
            <a:endParaRPr lang="fr-FR" sz="1400" b="0" i="0" u="none" strike="noStrike" dirty="0">
              <a:solidFill>
                <a:srgbClr val="000000"/>
              </a:solidFill>
              <a:effectLst/>
              <a:latin typeface="Patron" pitchFamily="2" charset="77"/>
            </a:endParaRPr>
          </a:p>
          <a:p>
            <a:pPr marL="0" indent="0">
              <a:buNone/>
            </a:pPr>
            <a:endParaRPr lang="fr-FR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FR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681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9A7C68-9CA9-418C-AD5E-93F73A7FE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3153"/>
            <a:ext cx="7886700" cy="576330"/>
          </a:xfrm>
        </p:spPr>
        <p:txBody>
          <a:bodyPr/>
          <a:lstStyle/>
          <a:p>
            <a:r>
              <a:rPr lang="fr-FR" dirty="0">
                <a:latin typeface="Patron" pitchFamily="2" charset="77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fr-FR" b="1" dirty="0">
                <a:effectLst/>
                <a:latin typeface="Patron Bold" pitchFamily="2" charset="77"/>
                <a:ea typeface="Calibri" panose="020F0502020204030204" pitchFamily="34" charset="0"/>
                <a:cs typeface="Arial" panose="020B0604020202020204" pitchFamily="34" charset="0"/>
              </a:rPr>
              <a:t>’inscription du Bassin minier au Patrimoine mondial de l’UNESCO</a:t>
            </a:r>
            <a:endParaRPr lang="fr-FR" dirty="0">
              <a:latin typeface="Patron" pitchFamily="2" charset="77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9EE95D0-0C00-E26E-8991-4B8625888B1F}"/>
              </a:ext>
            </a:extLst>
          </p:cNvPr>
          <p:cNvSpPr txBox="1"/>
          <p:nvPr/>
        </p:nvSpPr>
        <p:spPr>
          <a:xfrm>
            <a:off x="696853" y="1417588"/>
            <a:ext cx="747932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FR" sz="1600" dirty="0">
                <a:solidFill>
                  <a:schemeClr val="bg2">
                    <a:lumMod val="10000"/>
                  </a:schemeClr>
                </a:solidFill>
                <a:latin typeface="Patron" pitchFamily="2" charset="77"/>
              </a:rPr>
              <a:t>- Depuis 2012, la Mission Bassin Minier est gestionnaire de l’inscription du Bassin minier au Patrimoine mondial de l’UNESCO, dans la catégorie </a:t>
            </a:r>
            <a:r>
              <a:rPr lang="fr-FR" sz="1600" b="1" dirty="0">
                <a:solidFill>
                  <a:schemeClr val="bg2">
                    <a:lumMod val="10000"/>
                  </a:schemeClr>
                </a:solidFill>
                <a:latin typeface="Patron Bold" pitchFamily="2" charset="77"/>
              </a:rPr>
              <a:t>« </a:t>
            </a:r>
            <a:r>
              <a:rPr lang="fr-FR" sz="1600" b="1" dirty="0">
                <a:solidFill>
                  <a:schemeClr val="bg2">
                    <a:lumMod val="10000"/>
                  </a:schemeClr>
                </a:solidFill>
                <a:latin typeface="Patron Bold" pitchFamily="2" charset="77"/>
              </a:rPr>
              <a:t>Paysage culturel évolutif vivant »</a:t>
            </a:r>
          </a:p>
          <a:p>
            <a:pPr marL="0" indent="0">
              <a:buNone/>
            </a:pPr>
            <a:endParaRPr lang="fr-FR" sz="1600" b="1" dirty="0">
              <a:solidFill>
                <a:schemeClr val="bg2">
                  <a:lumMod val="10000"/>
                </a:schemeClr>
              </a:solidFill>
              <a:latin typeface="Patron Bold" pitchFamily="2" charset="77"/>
            </a:endParaRPr>
          </a:p>
          <a:p>
            <a:pPr marL="0" indent="0">
              <a:buNone/>
            </a:pPr>
            <a:r>
              <a:rPr lang="fr-FR" sz="1600" dirty="0">
                <a:solidFill>
                  <a:schemeClr val="bg2">
                    <a:lumMod val="10000"/>
                  </a:schemeClr>
                </a:solidFill>
                <a:latin typeface="Patron" pitchFamily="2" charset="77"/>
              </a:rPr>
              <a:t>- </a:t>
            </a:r>
            <a:r>
              <a:rPr lang="fr-FR" sz="1600" b="1" dirty="0">
                <a:solidFill>
                  <a:schemeClr val="bg2">
                    <a:lumMod val="10000"/>
                  </a:schemeClr>
                </a:solidFill>
                <a:latin typeface="Patron Bold" pitchFamily="2" charset="77"/>
              </a:rPr>
              <a:t>353</a:t>
            </a:r>
            <a:r>
              <a:rPr lang="fr-FR" sz="1600" dirty="0">
                <a:solidFill>
                  <a:schemeClr val="bg2">
                    <a:lumMod val="10000"/>
                  </a:schemeClr>
                </a:solidFill>
                <a:latin typeface="Patron" pitchFamily="2" charset="77"/>
              </a:rPr>
              <a:t> éléments dont principalement des </a:t>
            </a:r>
            <a:r>
              <a:rPr lang="fr-FR" sz="1600" b="1" dirty="0">
                <a:solidFill>
                  <a:schemeClr val="bg2">
                    <a:lumMod val="10000"/>
                  </a:schemeClr>
                </a:solidFill>
                <a:latin typeface="Patron Bold" pitchFamily="2" charset="77"/>
              </a:rPr>
              <a:t>cités minières, des chevalements, des terrils</a:t>
            </a:r>
          </a:p>
          <a:p>
            <a:pPr marL="0" indent="0">
              <a:buNone/>
            </a:pPr>
            <a:endParaRPr lang="fr-FR" sz="1600" b="1" dirty="0">
              <a:solidFill>
                <a:schemeClr val="bg2">
                  <a:lumMod val="10000"/>
                </a:schemeClr>
              </a:solidFill>
              <a:latin typeface="Patron Bold" pitchFamily="2" charset="77"/>
            </a:endParaRPr>
          </a:p>
          <a:p>
            <a:r>
              <a:rPr lang="fr-FR" sz="1600" dirty="0">
                <a:solidFill>
                  <a:schemeClr val="bg2">
                    <a:lumMod val="10000"/>
                  </a:schemeClr>
                </a:solidFill>
                <a:latin typeface="Patron" pitchFamily="2" charset="77"/>
              </a:rPr>
              <a:t>- Elle met en œuvre son plan de gestion dans les domaines </a:t>
            </a:r>
            <a:r>
              <a:rPr lang="fr-FR" sz="1600" b="0" i="0" u="none" strike="noStrike" dirty="0">
                <a:solidFill>
                  <a:srgbClr val="000000"/>
                </a:solidFill>
                <a:effectLst/>
                <a:latin typeface="Patron" pitchFamily="2" charset="77"/>
              </a:rPr>
              <a:t>de l’aménagement,</a:t>
            </a:r>
            <a:r>
              <a:rPr lang="fr-FR" sz="1600" dirty="0">
                <a:solidFill>
                  <a:schemeClr val="bg2">
                    <a:lumMod val="10000"/>
                  </a:schemeClr>
                </a:solidFill>
                <a:latin typeface="Patron" pitchFamily="2" charset="77"/>
              </a:rPr>
              <a:t> mais aussi de la </a:t>
            </a:r>
            <a:r>
              <a:rPr lang="fr-FR" sz="1600" b="0" i="0" u="none" strike="noStrike" dirty="0">
                <a:solidFill>
                  <a:srgbClr val="000000"/>
                </a:solidFill>
                <a:effectLst/>
                <a:latin typeface="Patron" pitchFamily="2" charset="77"/>
              </a:rPr>
              <a:t>communication, la médiation et le tourisme</a:t>
            </a:r>
          </a:p>
          <a:p>
            <a:endParaRPr lang="fr-FR" sz="1600" dirty="0">
              <a:solidFill>
                <a:schemeClr val="bg2">
                  <a:lumMod val="10000"/>
                </a:schemeClr>
              </a:solidFill>
              <a:latin typeface="Patron" pitchFamily="2" charset="77"/>
            </a:endParaRPr>
          </a:p>
          <a:p>
            <a:r>
              <a:rPr lang="fr-FR" sz="1600" b="0" i="0" u="none" strike="noStrike" dirty="0">
                <a:solidFill>
                  <a:srgbClr val="FFFFFF"/>
                </a:solidFill>
                <a:effectLst/>
                <a:latin typeface="Helvetica" pitchFamily="2" charset="0"/>
              </a:rPr>
              <a:t>enseignants, des chercheurs, de la presse... </a:t>
            </a:r>
            <a:endParaRPr lang="fr-FR" sz="1600" dirty="0">
              <a:solidFill>
                <a:srgbClr val="000000"/>
              </a:solidFill>
              <a:latin typeface="Patro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46549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9A7C68-9CA9-418C-AD5E-93F73A7FE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3152"/>
            <a:ext cx="7886700" cy="916047"/>
          </a:xfrm>
        </p:spPr>
        <p:txBody>
          <a:bodyPr/>
          <a:lstStyle/>
          <a:p>
            <a:r>
              <a:rPr lang="fr-FR" dirty="0">
                <a:latin typeface="Patron" pitchFamily="2" charset="77"/>
                <a:ea typeface="Calibri" panose="020F0502020204030204" pitchFamily="34" charset="0"/>
                <a:cs typeface="Arial" panose="020B0604020202020204" pitchFamily="34" charset="0"/>
              </a:rPr>
              <a:t>Le Centre de Ressources (1)</a:t>
            </a:r>
            <a:br>
              <a:rPr lang="fr-FR" dirty="0">
                <a:latin typeface="Patron" pitchFamily="2" charset="77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FR" dirty="0">
              <a:latin typeface="Patron" pitchFamily="2" charset="77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9EE95D0-0C00-E26E-8991-4B8625888B1F}"/>
              </a:ext>
            </a:extLst>
          </p:cNvPr>
          <p:cNvSpPr txBox="1"/>
          <p:nvPr/>
        </p:nvSpPr>
        <p:spPr>
          <a:xfrm>
            <a:off x="486700" y="893801"/>
            <a:ext cx="82915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FR" sz="1600" b="0" i="0" u="none" strike="noStrike" dirty="0">
                <a:solidFill>
                  <a:srgbClr val="000000"/>
                </a:solidFill>
                <a:effectLst/>
                <a:latin typeface="Patron" pitchFamily="2" charset="77"/>
              </a:rPr>
              <a:t>- </a:t>
            </a:r>
            <a:r>
              <a:rPr lang="fr-FR" sz="1600" dirty="0">
                <a:solidFill>
                  <a:srgbClr val="000000"/>
                </a:solidFill>
                <a:latin typeface="Patron" pitchFamily="2" charset="77"/>
              </a:rPr>
              <a:t>Le </a:t>
            </a:r>
            <a:r>
              <a:rPr lang="fr-FR" sz="1600" b="1" i="0" u="none" strike="noStrike" dirty="0">
                <a:solidFill>
                  <a:srgbClr val="000000"/>
                </a:solidFill>
                <a:effectLst/>
                <a:latin typeface="Patron Bold" pitchFamily="2" charset="77"/>
              </a:rPr>
              <a:t>travail d’études, d’expertise, de conseils aux collectivités </a:t>
            </a:r>
            <a:r>
              <a:rPr lang="fr-FR" sz="1600" b="0" i="0" u="none" strike="noStrike" dirty="0">
                <a:solidFill>
                  <a:srgbClr val="000000"/>
                </a:solidFill>
                <a:effectLst/>
                <a:latin typeface="Patron" pitchFamily="2" charset="77"/>
              </a:rPr>
              <a:t>qu’a mené la Mission Bassin Minier depuis 20 ans a donné lieu à la </a:t>
            </a:r>
            <a:r>
              <a:rPr lang="fr-FR" sz="1600" b="1" i="0" u="none" strike="noStrike" dirty="0">
                <a:solidFill>
                  <a:srgbClr val="000000"/>
                </a:solidFill>
                <a:effectLst/>
                <a:latin typeface="Patron Bold" pitchFamily="2" charset="77"/>
              </a:rPr>
              <a:t>publication de nombreux cahiers techniques, rapports d’études, inventaires, guides, schémas, cartographies, vidéos </a:t>
            </a:r>
          </a:p>
          <a:p>
            <a:pPr marL="0" indent="0">
              <a:buNone/>
            </a:pPr>
            <a:endParaRPr lang="fr-FR" sz="1600" b="0" i="0" u="none" strike="noStrike" dirty="0">
              <a:solidFill>
                <a:srgbClr val="000000"/>
              </a:solidFill>
              <a:effectLst/>
              <a:latin typeface="Patron" pitchFamily="2" charset="77"/>
            </a:endParaRPr>
          </a:p>
          <a:p>
            <a:pPr marL="0" indent="0">
              <a:buNone/>
            </a:pPr>
            <a:r>
              <a:rPr lang="fr-FR" sz="1600" b="0" i="0" u="none" strike="noStrike" dirty="0">
                <a:solidFill>
                  <a:srgbClr val="000000"/>
                </a:solidFill>
                <a:effectLst/>
                <a:latin typeface="Patron" pitchFamily="2" charset="77"/>
              </a:rPr>
              <a:t>- Volonté de partager, d’organiser, de qualifier cette ressource </a:t>
            </a:r>
            <a:r>
              <a:rPr lang="fr-FR" sz="1600" b="0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Patron" pitchFamily="2" charset="77"/>
              </a:rPr>
              <a:t>pour la publier auprès du </a:t>
            </a:r>
            <a:r>
              <a:rPr lang="fr-FR" sz="1600" b="1" i="0" u="none" strike="noStrike" dirty="0">
                <a:solidFill>
                  <a:schemeClr val="bg2">
                    <a:lumMod val="10000"/>
                  </a:schemeClr>
                </a:solidFill>
                <a:effectLst/>
                <a:latin typeface="Patron Bold" pitchFamily="2" charset="77"/>
              </a:rPr>
              <a:t>grand public, des élus, des techniciens, des professionnels, des journalistes</a:t>
            </a:r>
            <a:endParaRPr lang="fr-FR" sz="1600" b="1" i="0" u="none" strike="noStrike" dirty="0">
              <a:solidFill>
                <a:srgbClr val="000000"/>
              </a:solidFill>
              <a:effectLst/>
              <a:latin typeface="Patron Bold" pitchFamily="2" charset="77"/>
            </a:endParaRPr>
          </a:p>
          <a:p>
            <a:pPr marL="0" indent="0">
              <a:buNone/>
            </a:pPr>
            <a:endParaRPr lang="fr-FR" sz="1600" b="0" i="0" u="none" strike="noStrike" dirty="0">
              <a:solidFill>
                <a:srgbClr val="000000"/>
              </a:solidFill>
              <a:effectLst/>
              <a:latin typeface="Patron" pitchFamily="2" charset="77"/>
            </a:endParaRPr>
          </a:p>
          <a:p>
            <a:pPr marL="0" indent="0">
              <a:buNone/>
            </a:pPr>
            <a:r>
              <a:rPr lang="fr-FR" sz="1600" dirty="0">
                <a:solidFill>
                  <a:srgbClr val="000000"/>
                </a:solidFill>
                <a:latin typeface="Patron" pitchFamily="2" charset="77"/>
              </a:rPr>
              <a:t>- </a:t>
            </a:r>
            <a:r>
              <a:rPr lang="fr-FR" sz="1600" b="1" dirty="0">
                <a:solidFill>
                  <a:srgbClr val="000000"/>
                </a:solidFill>
                <a:latin typeface="Patron Bold" pitchFamily="2" charset="77"/>
              </a:rPr>
              <a:t>Convention de partenariat </a:t>
            </a:r>
            <a:r>
              <a:rPr lang="fr-FR" sz="1600" dirty="0">
                <a:solidFill>
                  <a:srgbClr val="000000"/>
                </a:solidFill>
                <a:latin typeface="Patron" pitchFamily="2" charset="77"/>
              </a:rPr>
              <a:t>m</a:t>
            </a:r>
            <a:r>
              <a:rPr lang="fr-FR" sz="1600" b="0" i="0" u="none" strike="noStrike" dirty="0">
                <a:solidFill>
                  <a:srgbClr val="000000"/>
                </a:solidFill>
                <a:effectLst/>
                <a:latin typeface="Patron" pitchFamily="2" charset="77"/>
              </a:rPr>
              <a:t>is en place en 2019 entre la Missio</a:t>
            </a:r>
            <a:r>
              <a:rPr lang="fr-FR" sz="1600" dirty="0">
                <a:solidFill>
                  <a:srgbClr val="000000"/>
                </a:solidFill>
                <a:latin typeface="Patron" pitchFamily="2" charset="77"/>
              </a:rPr>
              <a:t>n Bassin Minier et le CAUE du Nord</a:t>
            </a:r>
          </a:p>
          <a:p>
            <a:pPr marL="0" indent="0">
              <a:buNone/>
            </a:pPr>
            <a:endParaRPr lang="fr-FR" sz="1600" b="0" i="0" u="none" strike="noStrike" dirty="0">
              <a:solidFill>
                <a:srgbClr val="000000"/>
              </a:solidFill>
              <a:effectLst/>
              <a:latin typeface="Patron" pitchFamily="2" charset="77"/>
            </a:endParaRPr>
          </a:p>
          <a:p>
            <a:r>
              <a:rPr lang="fr-FR" sz="1600" dirty="0">
                <a:solidFill>
                  <a:srgbClr val="000000"/>
                </a:solidFill>
                <a:latin typeface="Patron" pitchFamily="2" charset="77"/>
              </a:rPr>
              <a:t>- P</a:t>
            </a:r>
            <a:r>
              <a:rPr lang="fr-FR" sz="1600" b="0" i="0" u="none" strike="noStrike" dirty="0">
                <a:solidFill>
                  <a:srgbClr val="000000"/>
                </a:solidFill>
                <a:effectLst/>
                <a:latin typeface="Patron" pitchFamily="2" charset="77"/>
              </a:rPr>
              <a:t>rojet collectif avec </a:t>
            </a:r>
            <a:r>
              <a:rPr lang="fr-FR" sz="1600" b="1" i="0" u="none" strike="noStrike" dirty="0">
                <a:solidFill>
                  <a:srgbClr val="000000"/>
                </a:solidFill>
                <a:effectLst/>
                <a:latin typeface="Patron Bold" pitchFamily="2" charset="77"/>
              </a:rPr>
              <a:t>7 collaborateurs « actifs » </a:t>
            </a:r>
            <a:r>
              <a:rPr lang="fr-FR" sz="1600" b="0" i="0" u="none" strike="noStrike" dirty="0">
                <a:solidFill>
                  <a:srgbClr val="000000"/>
                </a:solidFill>
                <a:effectLst/>
                <a:latin typeface="Patron" pitchFamily="2" charset="77"/>
              </a:rPr>
              <a:t>en interne (1/3 des effectifs)</a:t>
            </a:r>
          </a:p>
          <a:p>
            <a:endParaRPr lang="fr-FR" sz="1600" dirty="0">
              <a:solidFill>
                <a:srgbClr val="000000"/>
              </a:solidFill>
              <a:latin typeface="Patron" pitchFamily="2" charset="77"/>
            </a:endParaRPr>
          </a:p>
          <a:p>
            <a:r>
              <a:rPr lang="fr-FR" sz="1600" dirty="0">
                <a:solidFill>
                  <a:srgbClr val="000000"/>
                </a:solidFill>
                <a:latin typeface="Patron" pitchFamily="2" charset="77"/>
              </a:rPr>
              <a:t>-</a:t>
            </a:r>
            <a:r>
              <a:rPr lang="fr-FR" sz="1600" b="0" i="0" u="none" strike="noStrike" dirty="0">
                <a:solidFill>
                  <a:srgbClr val="000000"/>
                </a:solidFill>
                <a:effectLst/>
                <a:latin typeface="Patron" pitchFamily="2" charset="77"/>
              </a:rPr>
              <a:t> </a:t>
            </a:r>
            <a:r>
              <a:rPr lang="fr-FR" sz="1600" b="1" i="0" u="none" strike="noStrike" dirty="0">
                <a:solidFill>
                  <a:srgbClr val="000000"/>
                </a:solidFill>
                <a:effectLst/>
                <a:latin typeface="Patron Bold" pitchFamily="2" charset="77"/>
              </a:rPr>
              <a:t>95</a:t>
            </a:r>
            <a:r>
              <a:rPr lang="fr-FR" sz="1600" b="0" i="0" u="none" strike="noStrike" dirty="0">
                <a:solidFill>
                  <a:srgbClr val="000000"/>
                </a:solidFill>
                <a:effectLst/>
                <a:latin typeface="Patron" pitchFamily="2" charset="77"/>
              </a:rPr>
              <a:t> ressources en ligne actuellement, </a:t>
            </a:r>
            <a:r>
              <a:rPr lang="fr-FR" sz="1600" b="1" i="0" u="none" strike="noStrike" dirty="0">
                <a:solidFill>
                  <a:srgbClr val="000000"/>
                </a:solidFill>
                <a:effectLst/>
                <a:latin typeface="Patron Bold" pitchFamily="2" charset="77"/>
              </a:rPr>
              <a:t>à</a:t>
            </a:r>
            <a:r>
              <a:rPr lang="fr-FR" sz="1600" b="0" i="0" u="none" strike="noStrike" dirty="0">
                <a:solidFill>
                  <a:srgbClr val="000000"/>
                </a:solidFill>
                <a:effectLst/>
                <a:latin typeface="Patron" pitchFamily="2" charset="77"/>
              </a:rPr>
              <a:t> </a:t>
            </a:r>
            <a:r>
              <a:rPr lang="fr-FR" sz="1600" b="1" i="0" u="none" strike="noStrike" dirty="0">
                <a:solidFill>
                  <a:srgbClr val="000000"/>
                </a:solidFill>
                <a:effectLst/>
                <a:latin typeface="Patron Bold" pitchFamily="2" charset="77"/>
              </a:rPr>
              <a:t>terme 200 publications</a:t>
            </a:r>
            <a:endParaRPr lang="fr-FR" sz="1600" b="1" i="0" u="none" strike="noStrike" dirty="0">
              <a:solidFill>
                <a:srgbClr val="000000"/>
              </a:solidFill>
              <a:effectLst/>
              <a:latin typeface="Patron 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87423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9A7C68-9CA9-418C-AD5E-93F73A7FE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3152"/>
            <a:ext cx="7886700" cy="916047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9EE95D0-0C00-E26E-8991-4B8625888B1F}"/>
              </a:ext>
            </a:extLst>
          </p:cNvPr>
          <p:cNvSpPr txBox="1"/>
          <p:nvPr/>
        </p:nvSpPr>
        <p:spPr>
          <a:xfrm>
            <a:off x="674075" y="890049"/>
            <a:ext cx="75965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0" u="none" strike="noStrike" dirty="0">
                <a:solidFill>
                  <a:srgbClr val="000000"/>
                </a:solidFill>
                <a:effectLst/>
                <a:latin typeface="Patron Bold" pitchFamily="2" charset="77"/>
              </a:rPr>
              <a:t>- Méthodologie en 4 étapes </a:t>
            </a:r>
          </a:p>
          <a:p>
            <a:endParaRPr lang="fr-FR" sz="1600" b="1" i="0" u="none" strike="noStrike" dirty="0">
              <a:solidFill>
                <a:srgbClr val="000000"/>
              </a:solidFill>
              <a:effectLst/>
              <a:latin typeface="Patron Bold" pitchFamily="2" charset="77"/>
            </a:endParaRPr>
          </a:p>
          <a:p>
            <a:r>
              <a:rPr lang="fr-FR" sz="1600" b="1" i="0" dirty="0">
                <a:solidFill>
                  <a:schemeClr val="bg2">
                    <a:lumMod val="10000"/>
                  </a:schemeClr>
                </a:solidFill>
                <a:effectLst/>
                <a:latin typeface="Patron Bold" pitchFamily="2" charset="77"/>
              </a:rPr>
              <a:t>2019</a:t>
            </a:r>
            <a:r>
              <a:rPr lang="fr-FR" sz="1600" i="0" dirty="0">
                <a:solidFill>
                  <a:schemeClr val="bg2">
                    <a:lumMod val="10000"/>
                  </a:schemeClr>
                </a:solidFill>
                <a:effectLst/>
                <a:latin typeface="Patron" pitchFamily="2" charset="77"/>
              </a:rPr>
              <a:t> - Accueil d'une stagiaire de Master 2 Information-Documentation de l’Université de Lille pour réaliser un état de l'art des ressources documentaires de la Mission </a:t>
            </a:r>
          </a:p>
          <a:p>
            <a:endParaRPr lang="fr-FR" sz="1600" i="0" dirty="0">
              <a:solidFill>
                <a:schemeClr val="bg2">
                  <a:lumMod val="10000"/>
                </a:schemeClr>
              </a:solidFill>
              <a:effectLst/>
              <a:latin typeface="Patron" pitchFamily="2" charset="77"/>
            </a:endParaRPr>
          </a:p>
          <a:p>
            <a:pPr algn="l"/>
            <a:r>
              <a:rPr lang="fr-FR" sz="1600" b="1" i="0" dirty="0">
                <a:solidFill>
                  <a:schemeClr val="bg2">
                    <a:lumMod val="10000"/>
                  </a:schemeClr>
                </a:solidFill>
                <a:effectLst/>
                <a:latin typeface="Patron Bold" pitchFamily="2" charset="77"/>
              </a:rPr>
              <a:t>2020</a:t>
            </a:r>
            <a:r>
              <a:rPr lang="fr-FR" sz="1600" i="0" dirty="0">
                <a:solidFill>
                  <a:schemeClr val="bg2">
                    <a:lumMod val="10000"/>
                  </a:schemeClr>
                </a:solidFill>
                <a:effectLst/>
                <a:latin typeface="Patron" pitchFamily="2" charset="77"/>
              </a:rPr>
              <a:t> - Mise à disposition gratuite par le CAUE du Nord d'un portail web sur la plate-forme S-PASS Territoires</a:t>
            </a:r>
          </a:p>
          <a:p>
            <a:pPr algn="l"/>
            <a:endParaRPr lang="fr-FR" sz="1600" i="0" dirty="0">
              <a:solidFill>
                <a:schemeClr val="bg2">
                  <a:lumMod val="10000"/>
                </a:schemeClr>
              </a:solidFill>
              <a:effectLst/>
              <a:latin typeface="Patron" pitchFamily="2" charset="77"/>
            </a:endParaRPr>
          </a:p>
          <a:p>
            <a:pPr algn="l"/>
            <a:r>
              <a:rPr lang="fr-FR" sz="1600" b="1" i="0" dirty="0">
                <a:solidFill>
                  <a:schemeClr val="bg2">
                    <a:lumMod val="10000"/>
                  </a:schemeClr>
                </a:solidFill>
                <a:effectLst/>
                <a:latin typeface="Patron Bold" pitchFamily="2" charset="77"/>
              </a:rPr>
              <a:t>2021</a:t>
            </a:r>
            <a:r>
              <a:rPr lang="fr-FR" sz="1600" i="0" dirty="0">
                <a:solidFill>
                  <a:schemeClr val="bg2">
                    <a:lumMod val="10000"/>
                  </a:schemeClr>
                </a:solidFill>
                <a:effectLst/>
                <a:latin typeface="Patron" pitchFamily="2" charset="77"/>
              </a:rPr>
              <a:t> - Formation et accompagnement des personnels de la Mission par le CAUE du Nord</a:t>
            </a:r>
          </a:p>
          <a:p>
            <a:pPr algn="l"/>
            <a:endParaRPr lang="fr-FR" sz="1600" i="0" dirty="0">
              <a:solidFill>
                <a:schemeClr val="bg2">
                  <a:lumMod val="10000"/>
                </a:schemeClr>
              </a:solidFill>
              <a:effectLst/>
              <a:latin typeface="Patron" pitchFamily="2" charset="77"/>
            </a:endParaRPr>
          </a:p>
          <a:p>
            <a:pPr algn="l"/>
            <a:r>
              <a:rPr lang="fr-FR" sz="1600" b="1" i="0" dirty="0">
                <a:solidFill>
                  <a:schemeClr val="bg2">
                    <a:lumMod val="10000"/>
                  </a:schemeClr>
                </a:solidFill>
                <a:effectLst/>
                <a:latin typeface="Patron Bold" pitchFamily="2" charset="77"/>
              </a:rPr>
              <a:t>2022</a:t>
            </a:r>
            <a:r>
              <a:rPr lang="fr-FR" sz="1600" i="0" dirty="0">
                <a:solidFill>
                  <a:schemeClr val="bg2">
                    <a:lumMod val="10000"/>
                  </a:schemeClr>
                </a:solidFill>
                <a:effectLst/>
                <a:latin typeface="Patron" pitchFamily="2" charset="77"/>
              </a:rPr>
              <a:t> - Mise en ligne du Centre de ressources de la Mission Bassin Minier Nord - Pas-de-Calais</a:t>
            </a:r>
          </a:p>
          <a:p>
            <a:endParaRPr lang="fr-FR" sz="1600" b="0" i="0" u="none" strike="noStrike" dirty="0">
              <a:solidFill>
                <a:schemeClr val="bg2">
                  <a:lumMod val="10000"/>
                </a:schemeClr>
              </a:solidFill>
              <a:effectLst/>
              <a:latin typeface="Patron" pitchFamily="2" charset="77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8DD22C3D-8C92-1E19-E815-D0DA523F475B}"/>
              </a:ext>
            </a:extLst>
          </p:cNvPr>
          <p:cNvSpPr txBox="1">
            <a:spLocks/>
          </p:cNvSpPr>
          <p:nvPr/>
        </p:nvSpPr>
        <p:spPr>
          <a:xfrm>
            <a:off x="781050" y="289002"/>
            <a:ext cx="7886700" cy="91604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latin typeface="Patron" pitchFamily="2" charset="77"/>
                <a:ea typeface="Calibri" panose="020F0502020204030204" pitchFamily="34" charset="0"/>
                <a:cs typeface="Arial" panose="020B0604020202020204" pitchFamily="34" charset="0"/>
              </a:rPr>
              <a:t>Le Centre de Ressources (3)</a:t>
            </a:r>
            <a:endParaRPr lang="fr-FR" dirty="0">
              <a:latin typeface="Patron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344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9A7C68-9CA9-418C-AD5E-93F73A7FE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3152"/>
            <a:ext cx="7886700" cy="916047"/>
          </a:xfrm>
        </p:spPr>
        <p:txBody>
          <a:bodyPr/>
          <a:lstStyle/>
          <a:p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9EE95D0-0C00-E26E-8991-4B8625888B1F}"/>
              </a:ext>
            </a:extLst>
          </p:cNvPr>
          <p:cNvSpPr txBox="1"/>
          <p:nvPr/>
        </p:nvSpPr>
        <p:spPr>
          <a:xfrm>
            <a:off x="674075" y="1010454"/>
            <a:ext cx="759655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FR" sz="1600" b="1" dirty="0">
                <a:solidFill>
                  <a:srgbClr val="000000"/>
                </a:solidFill>
                <a:latin typeface="Patron Bold" pitchFamily="2" charset="77"/>
              </a:rPr>
              <a:t>- Les avantages :</a:t>
            </a:r>
          </a:p>
          <a:p>
            <a:pPr marL="0" indent="0">
              <a:buNone/>
            </a:pPr>
            <a:endParaRPr lang="fr-FR" sz="1600" b="1" dirty="0">
              <a:solidFill>
                <a:srgbClr val="000000"/>
              </a:solidFill>
              <a:latin typeface="Patron Bold" pitchFamily="2" charset="77"/>
            </a:endParaRPr>
          </a:p>
          <a:p>
            <a:pPr marL="0" indent="0">
              <a:buNone/>
            </a:pPr>
            <a:r>
              <a:rPr lang="fr-FR" sz="1600" dirty="0">
                <a:solidFill>
                  <a:srgbClr val="000000"/>
                </a:solidFill>
                <a:latin typeface="Patron" pitchFamily="2" charset="77"/>
              </a:rPr>
              <a:t>- Partenariat +++ avec le CAUE sous-tendu par une </a:t>
            </a:r>
            <a:r>
              <a:rPr lang="fr-FR" sz="1600" b="1" dirty="0">
                <a:solidFill>
                  <a:srgbClr val="000000"/>
                </a:solidFill>
                <a:latin typeface="Patron Bold" pitchFamily="2" charset="77"/>
              </a:rPr>
              <a:t>convention</a:t>
            </a:r>
          </a:p>
          <a:p>
            <a:pPr marL="0" indent="0">
              <a:buNone/>
            </a:pPr>
            <a:endParaRPr lang="fr-FR" sz="1600" dirty="0">
              <a:solidFill>
                <a:srgbClr val="000000"/>
              </a:solidFill>
              <a:latin typeface="Patron" pitchFamily="2" charset="77"/>
            </a:endParaRPr>
          </a:p>
          <a:p>
            <a:pPr marL="0" indent="0">
              <a:buNone/>
            </a:pPr>
            <a:r>
              <a:rPr lang="fr-FR" sz="1600" dirty="0">
                <a:solidFill>
                  <a:srgbClr val="000000"/>
                </a:solidFill>
                <a:latin typeface="Patron" pitchFamily="2" charset="77"/>
              </a:rPr>
              <a:t>- </a:t>
            </a:r>
            <a:r>
              <a:rPr lang="fr-FR" sz="1600" b="1" dirty="0">
                <a:solidFill>
                  <a:srgbClr val="000000"/>
                </a:solidFill>
                <a:latin typeface="Patron Bold" pitchFamily="2" charset="77"/>
              </a:rPr>
              <a:t>Accompagnement du projet de A à Z </a:t>
            </a:r>
            <a:r>
              <a:rPr lang="fr-FR" sz="1600" dirty="0">
                <a:solidFill>
                  <a:srgbClr val="000000"/>
                </a:solidFill>
                <a:latin typeface="Patron" pitchFamily="2" charset="77"/>
              </a:rPr>
              <a:t>: le thésaurus, le référencement, la formation, l’accompagnement trimestriel du CAUE avec des ateliers, l’assistance technique et la maintenance, </a:t>
            </a:r>
          </a:p>
          <a:p>
            <a:pPr marL="0" indent="0">
              <a:buNone/>
            </a:pPr>
            <a:endParaRPr lang="fr-FR" sz="1600" dirty="0">
              <a:solidFill>
                <a:srgbClr val="000000"/>
              </a:solidFill>
              <a:latin typeface="Patron" pitchFamily="2" charset="77"/>
            </a:endParaRPr>
          </a:p>
          <a:p>
            <a:pPr marL="0" indent="0">
              <a:buNone/>
            </a:pPr>
            <a:r>
              <a:rPr lang="fr-FR" sz="1600" dirty="0">
                <a:solidFill>
                  <a:srgbClr val="000000"/>
                </a:solidFill>
                <a:latin typeface="Patron" pitchFamily="2" charset="77"/>
              </a:rPr>
              <a:t>- Un gain financier avec une économie de </a:t>
            </a:r>
            <a:r>
              <a:rPr lang="fr-FR" sz="1600" b="1" dirty="0">
                <a:solidFill>
                  <a:srgbClr val="000000"/>
                </a:solidFill>
                <a:latin typeface="Patron Bold" pitchFamily="2" charset="77"/>
              </a:rPr>
              <a:t>50 000 euros </a:t>
            </a:r>
            <a:r>
              <a:rPr lang="fr-FR" sz="1600" b="1" dirty="0">
                <a:solidFill>
                  <a:srgbClr val="000000"/>
                </a:solidFill>
                <a:latin typeface="Patron Bold" pitchFamily="2" charset="77"/>
              </a:rPr>
              <a:t>+ 10 000 euros de maintenance par an</a:t>
            </a:r>
          </a:p>
          <a:p>
            <a:pPr marL="0" indent="0">
              <a:buNone/>
            </a:pPr>
            <a:endParaRPr lang="fr-FR" sz="1600" b="1" dirty="0">
              <a:solidFill>
                <a:srgbClr val="000000"/>
              </a:solidFill>
              <a:latin typeface="Patron Bold" pitchFamily="2" charset="77"/>
            </a:endParaRPr>
          </a:p>
          <a:p>
            <a:pPr marL="0" indent="0">
              <a:buNone/>
            </a:pPr>
            <a:r>
              <a:rPr lang="fr-FR" sz="1600" b="1" dirty="0">
                <a:solidFill>
                  <a:srgbClr val="000000"/>
                </a:solidFill>
                <a:latin typeface="Patron Bold" pitchFamily="2" charset="77"/>
              </a:rPr>
              <a:t>- </a:t>
            </a:r>
            <a:r>
              <a:rPr lang="fr-FR" sz="1600" b="1" dirty="0">
                <a:solidFill>
                  <a:srgbClr val="000000"/>
                </a:solidFill>
                <a:latin typeface="Patron Bold" pitchFamily="2" charset="77"/>
              </a:rPr>
              <a:t>Un </a:t>
            </a:r>
            <a:r>
              <a:rPr lang="fr-FR" sz="1600" b="1" dirty="0">
                <a:solidFill>
                  <a:srgbClr val="000000"/>
                </a:solidFill>
                <a:latin typeface="Patron Bold" pitchFamily="2" charset="77"/>
              </a:rPr>
              <a:t>projet clé en main</a:t>
            </a:r>
          </a:p>
          <a:p>
            <a:pPr marL="0" indent="0">
              <a:buNone/>
            </a:pPr>
            <a:endParaRPr lang="fr-FR" sz="1600" dirty="0">
              <a:solidFill>
                <a:srgbClr val="000000"/>
              </a:solidFill>
              <a:latin typeface="Patron" pitchFamily="2" charset="77"/>
            </a:endParaRPr>
          </a:p>
          <a:p>
            <a:pPr marL="0" indent="0">
              <a:buNone/>
            </a:pPr>
            <a:r>
              <a:rPr lang="fr-FR" sz="1600" dirty="0">
                <a:solidFill>
                  <a:srgbClr val="000000"/>
                </a:solidFill>
                <a:latin typeface="Patron" pitchFamily="2" charset="77"/>
              </a:rPr>
              <a:t>- L’ouverture à un </a:t>
            </a:r>
            <a:r>
              <a:rPr lang="fr-FR" sz="1600" b="1" dirty="0">
                <a:solidFill>
                  <a:srgbClr val="000000"/>
                </a:solidFill>
                <a:latin typeface="Patron Bold" pitchFamily="2" charset="77"/>
              </a:rPr>
              <a:t>réseau de partenaires</a:t>
            </a:r>
            <a:endParaRPr lang="fr-FR" sz="1600" b="0" i="0" u="none" strike="noStrike" dirty="0">
              <a:solidFill>
                <a:srgbClr val="000000"/>
              </a:solidFill>
              <a:effectLst/>
              <a:latin typeface="Patron" pitchFamily="2" charset="77"/>
            </a:endParaRPr>
          </a:p>
          <a:p>
            <a:pPr marL="0" indent="0">
              <a:buNone/>
            </a:pPr>
            <a:endParaRPr lang="fr-FR" sz="1600" dirty="0">
              <a:solidFill>
                <a:srgbClr val="000000"/>
              </a:solidFill>
              <a:latin typeface="Patron" pitchFamily="2" charset="77"/>
            </a:endParaRPr>
          </a:p>
          <a:p>
            <a:pPr marL="0" indent="0">
              <a:buNone/>
            </a:pPr>
            <a:endParaRPr lang="fr-FR" sz="1600" b="0" i="0" u="none" strike="noStrike" dirty="0">
              <a:solidFill>
                <a:srgbClr val="000000"/>
              </a:solidFill>
              <a:effectLst/>
              <a:latin typeface="Patron" pitchFamily="2" charset="77"/>
            </a:endParaRPr>
          </a:p>
          <a:p>
            <a:pPr marL="0" indent="0">
              <a:buNone/>
            </a:pPr>
            <a:endParaRPr lang="fr-FR" sz="1600" dirty="0">
              <a:solidFill>
                <a:srgbClr val="000000"/>
              </a:solidFill>
              <a:latin typeface="Patron" pitchFamily="2" charset="77"/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8DD22C3D-8C92-1E19-E815-D0DA523F475B}"/>
              </a:ext>
            </a:extLst>
          </p:cNvPr>
          <p:cNvSpPr txBox="1">
            <a:spLocks/>
          </p:cNvSpPr>
          <p:nvPr/>
        </p:nvSpPr>
        <p:spPr>
          <a:xfrm>
            <a:off x="781050" y="318392"/>
            <a:ext cx="7886700" cy="91604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latin typeface="Patron" pitchFamily="2" charset="77"/>
                <a:ea typeface="Calibri" panose="020F0502020204030204" pitchFamily="34" charset="0"/>
                <a:cs typeface="Arial" panose="020B0604020202020204" pitchFamily="34" charset="0"/>
              </a:rPr>
              <a:t>Le Centre de Ressources (2)</a:t>
            </a:r>
            <a:endParaRPr lang="fr-FR" dirty="0">
              <a:latin typeface="Patron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716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46827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exte rouge brique">
      <a:dk1>
        <a:srgbClr val="BB4107"/>
      </a:dk1>
      <a:lt1>
        <a:srgbClr val="BB4107"/>
      </a:lt1>
      <a:dk2>
        <a:srgbClr val="FFFFFF"/>
      </a:dk2>
      <a:lt2>
        <a:srgbClr val="E7E6E6"/>
      </a:lt2>
      <a:accent1>
        <a:srgbClr val="BB4107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5" id="{E51617C2-BD55-41FF-A51B-C0657828F2E3}" vid="{20AF69C5-17E2-4E88-A3CE-CCAB2A52EEA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</TotalTime>
  <Words>685</Words>
  <Application>Microsoft Macintosh PowerPoint</Application>
  <PresentationFormat>Affichage à l'écran (16:9)</PresentationFormat>
  <Paragraphs>84</Paragraphs>
  <Slides>9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Helvetica</vt:lpstr>
      <vt:lpstr>Patron</vt:lpstr>
      <vt:lpstr>Patron Bold</vt:lpstr>
      <vt:lpstr>Thème Office</vt:lpstr>
      <vt:lpstr>Présentation PowerPoint</vt:lpstr>
      <vt:lpstr>Présentation du  Centre de Ressources  Mission Bassin Minier   </vt:lpstr>
      <vt:lpstr>Le Bassin minier Nord-Pas de Calais</vt:lpstr>
      <vt:lpstr>La Mission Bassin Minier </vt:lpstr>
      <vt:lpstr>L’inscription du Bassin minier au Patrimoine mondial de l’UNESCO</vt:lpstr>
      <vt:lpstr>Le Centre de Ressources (1) </vt:lpstr>
      <vt:lpstr>  </vt:lpstr>
      <vt:lpstr> 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Adeline Bouvier</dc:creator>
  <cp:lastModifiedBy>Virginie Lapierre</cp:lastModifiedBy>
  <cp:revision>33</cp:revision>
  <dcterms:created xsi:type="dcterms:W3CDTF">2020-04-30T09:28:08Z</dcterms:created>
  <dcterms:modified xsi:type="dcterms:W3CDTF">2023-10-17T09:55:23Z</dcterms:modified>
</cp:coreProperties>
</file>