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9" r:id="rId9"/>
    <p:sldId id="265" r:id="rId10"/>
    <p:sldId id="261" r:id="rId11"/>
    <p:sldId id="266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9" y="3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hyperlink" Target="http://f8ggz.over-blog.fr/2016/08/le-moulin-a-foulons-a-cugan-85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0NrlcMI6o8?feature=oembed" TargetMode="External"/><Relationship Id="rId4" Type="http://schemas.openxmlformats.org/officeDocument/2006/relationships/hyperlink" Target="https://www.youtube.com/channel/UCudcmlxkC3_FtaDYyPtQ_4Q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E39EC-F758-4936-93C2-C46AD34069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Moulin de la Couleuvre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6A65E2-4460-45F9-8DF1-7733F248E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 Pontoise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90C9A8-2C47-4736-A462-768C4FB55411}"/>
              </a:ext>
            </a:extLst>
          </p:cNvPr>
          <p:cNvSpPr txBox="1"/>
          <p:nvPr/>
        </p:nvSpPr>
        <p:spPr>
          <a:xfrm>
            <a:off x="2348163" y="5189304"/>
            <a:ext cx="8981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Synthèse d’après l’article de Mme Waro du bulletin n°85 de la Société Historique et Archéologique de Pontoise, du Val d'Oise et du Vexin </a:t>
            </a:r>
          </a:p>
        </p:txBody>
      </p:sp>
    </p:spTree>
    <p:extLst>
      <p:ext uri="{BB962C8B-B14F-4D97-AF65-F5344CB8AC3E}">
        <p14:creationId xmlns:p14="http://schemas.microsoft.com/office/powerpoint/2010/main" val="2441594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6FD5F-9A28-4589-8FE7-0A7D95D3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1974, le moulin est vendu à la ville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228BB44-8289-4408-8E7E-319A6BDAF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620871" y="416854"/>
            <a:ext cx="5607966" cy="503681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703E6C-475F-42A4-A86C-FB1EF0302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Après la mort des propriétaires, le moulin est vendu à la ville de Pontoise.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AA4AC4-C623-4E0F-9B7E-9974FD9B025D}"/>
              </a:ext>
            </a:extLst>
          </p:cNvPr>
          <p:cNvSpPr txBox="1"/>
          <p:nvPr/>
        </p:nvSpPr>
        <p:spPr>
          <a:xfrm>
            <a:off x="5470359" y="5453672"/>
            <a:ext cx="3737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Archives de la ville de Pontoise</a:t>
            </a:r>
          </a:p>
        </p:txBody>
      </p:sp>
    </p:spTree>
    <p:extLst>
      <p:ext uri="{BB962C8B-B14F-4D97-AF65-F5344CB8AC3E}">
        <p14:creationId xmlns:p14="http://schemas.microsoft.com/office/powerpoint/2010/main" val="295766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18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20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49" name="Group 22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26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61A78A9D-77B7-42FC-8EFE-4E8116EDF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/>
              <a:t>1970’: Difficultés de financement pour les travaux</a:t>
            </a:r>
          </a:p>
        </p:txBody>
      </p:sp>
      <p:pic>
        <p:nvPicPr>
          <p:cNvPr id="6" name="Espace réservé du contenu 5" descr="Une image contenant bâtiment, pierre, homme, brique&#10;&#10;Description générée automatiquement">
            <a:extLst>
              <a:ext uri="{FF2B5EF4-FFF2-40B4-BE49-F238E27FC236}">
                <a16:creationId xmlns:a16="http://schemas.microsoft.com/office/drawing/2014/main" id="{0F468023-AE46-4F9D-9250-2482D467D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2292" b="-1"/>
          <a:stretch/>
        </p:blipFill>
        <p:spPr>
          <a:xfrm rot="5400000">
            <a:off x="751903" y="1649879"/>
            <a:ext cx="3866172" cy="2799103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C32885-6C1E-47DE-B6B3-88DF6D1F4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8043" y="2015732"/>
            <a:ext cx="5550355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La ville a du mal à trouver des fonds, l’inscription aux monuments historiques permet d’en gagner et une grande donation d’Américains permet de réaliser des travaux.</a:t>
            </a:r>
          </a:p>
        </p:txBody>
      </p:sp>
      <p:pic>
        <p:nvPicPr>
          <p:cNvPr id="52" name="Picture 28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1CFF2E11-14A8-49FE-BD87-4330B17EBF46}"/>
              </a:ext>
            </a:extLst>
          </p:cNvPr>
          <p:cNvSpPr txBox="1"/>
          <p:nvPr/>
        </p:nvSpPr>
        <p:spPr>
          <a:xfrm>
            <a:off x="4752474" y="5419021"/>
            <a:ext cx="3737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CAUE du Val d’Oise</a:t>
            </a:r>
          </a:p>
        </p:txBody>
      </p:sp>
    </p:spTree>
    <p:extLst>
      <p:ext uri="{BB962C8B-B14F-4D97-AF65-F5344CB8AC3E}">
        <p14:creationId xmlns:p14="http://schemas.microsoft.com/office/powerpoint/2010/main" val="340307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D1B611-47A2-4130-B0D5-E5E380A4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/>
              <a:t>1982 : le CAUE s’installe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847B5F-707D-430A-92B3-1D2BFED26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2617" y="3531204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cap="all"/>
              <a:t>Au début dans le petit bâtiment, puis en 1991 après de gros travaux, dans l’ensemble du bâtiment.</a:t>
            </a:r>
          </a:p>
        </p:txBody>
      </p:sp>
      <p:cxnSp>
        <p:nvCxnSpPr>
          <p:cNvPr id="35" name="Straight Connector 22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BAD989F-1DF3-44ED-8E27-A8CDFD4F0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6942592" y="8625"/>
            <a:ext cx="4112260" cy="6115434"/>
          </a:xfrm>
          <a:prstGeom prst="rect">
            <a:avLst/>
          </a:prstGeom>
        </p:spPr>
      </p:pic>
      <p:pic>
        <p:nvPicPr>
          <p:cNvPr id="36" name="Picture 24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7" name="Straight Connector 26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CEECC905-42A9-47F3-AE2E-B04D94C5A1E4}"/>
              </a:ext>
            </a:extLst>
          </p:cNvPr>
          <p:cNvSpPr txBox="1"/>
          <p:nvPr/>
        </p:nvSpPr>
        <p:spPr>
          <a:xfrm>
            <a:off x="9998945" y="5879196"/>
            <a:ext cx="2367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Archives de la ville de Pontoise</a:t>
            </a:r>
          </a:p>
        </p:txBody>
      </p:sp>
    </p:spTree>
    <p:extLst>
      <p:ext uri="{BB962C8B-B14F-4D97-AF65-F5344CB8AC3E}">
        <p14:creationId xmlns:p14="http://schemas.microsoft.com/office/powerpoint/2010/main" val="973190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pour une image  5" descr="Une image contenant extérieur, photo, jeune, femme&#10;&#10;Description générée automatiquement">
            <a:extLst>
              <a:ext uri="{FF2B5EF4-FFF2-40B4-BE49-F238E27FC236}">
                <a16:creationId xmlns:a16="http://schemas.microsoft.com/office/drawing/2014/main" id="{C19812AB-5CDF-4083-ABB8-B7F15FE23B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50000"/>
          </a:blip>
          <a:srcRect t="139" r="-1" b="12986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2D16EB-AF08-4BB7-BB67-4B30CE40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/>
              <a:t>Le moulin a beaucoup changé à travers le temps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A580CE-0E21-4AE8-83B8-87D851C9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8056" y="996610"/>
            <a:ext cx="3363901" cy="4864780"/>
          </a:xfrm>
        </p:spPr>
        <p:txBody>
          <a:bodyPr vert="horz" lIns="91440" tIns="91440" rIns="91440" bIns="91440" rtlCol="0" anchor="ctr">
            <a:normAutofit/>
          </a:bodyPr>
          <a:lstStyle/>
          <a:p>
            <a:pPr algn="r"/>
            <a:r>
              <a:rPr lang="en-US" sz="2000" cap="all"/>
              <a:t>Le moulin a changé de noms, d’utilisations, de propriétaires …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439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F8B2C-1335-4591-809D-48D6807F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XII </a:t>
            </a:r>
            <a:r>
              <a:rPr lang="fr-FR" dirty="0" err="1"/>
              <a:t>ème</a:t>
            </a:r>
            <a:r>
              <a:rPr lang="fr-FR" dirty="0"/>
              <a:t> </a:t>
            </a:r>
            <a:r>
              <a:rPr lang="fr-FR" dirty="0" err="1"/>
              <a:t>siècLE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D114057-844C-4FA0-8540-9C859067E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4605" y="217769"/>
            <a:ext cx="4481324" cy="565664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3BAC38-DD43-4174-B9A1-58B217D4A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572806" cy="2248181"/>
          </a:xfrm>
        </p:spPr>
        <p:txBody>
          <a:bodyPr/>
          <a:lstStyle/>
          <a:p>
            <a:r>
              <a:rPr lang="fr-FR" dirty="0"/>
              <a:t>Le moulin Martin est donné à l’abbaye Saint Martin.</a:t>
            </a:r>
            <a:br>
              <a:rPr lang="fr-FR" dirty="0"/>
            </a:br>
            <a:r>
              <a:rPr lang="fr-FR" dirty="0"/>
              <a:t>Le moulin sert à moudre la farine.</a:t>
            </a:r>
          </a:p>
          <a:p>
            <a:r>
              <a:rPr lang="fr-FR" dirty="0"/>
              <a:t>Il est réparé suite aux dégâts causés par la guerre de Cent ans (1337-(1453).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7514ED-9EAA-48EB-9708-B40D427BF1ED}"/>
              </a:ext>
            </a:extLst>
          </p:cNvPr>
          <p:cNvSpPr txBox="1"/>
          <p:nvPr/>
        </p:nvSpPr>
        <p:spPr>
          <a:xfrm>
            <a:off x="6204605" y="5878488"/>
            <a:ext cx="3737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Archives départementales du Val d’Oise</a:t>
            </a:r>
          </a:p>
        </p:txBody>
      </p:sp>
    </p:spTree>
    <p:extLst>
      <p:ext uri="{BB962C8B-B14F-4D97-AF65-F5344CB8AC3E}">
        <p14:creationId xmlns:p14="http://schemas.microsoft.com/office/powerpoint/2010/main" val="394351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5F941-B1D6-4CB2-8710-3CE3EEA0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XVI </a:t>
            </a:r>
            <a:r>
              <a:rPr lang="fr-FR" dirty="0" err="1"/>
              <a:t>ème</a:t>
            </a:r>
            <a:r>
              <a:rPr lang="fr-FR" dirty="0"/>
              <a:t> siècle</a:t>
            </a:r>
          </a:p>
        </p:txBody>
      </p:sp>
      <p:pic>
        <p:nvPicPr>
          <p:cNvPr id="6" name="Espace réservé du contenu 5" descr="Une image contenant intérieur, meubles, fauteuil, chaise&#10;&#10;Description générée automatiquement">
            <a:extLst>
              <a:ext uri="{FF2B5EF4-FFF2-40B4-BE49-F238E27FC236}">
                <a16:creationId xmlns:a16="http://schemas.microsoft.com/office/drawing/2014/main" id="{740BDFA8-F204-4E22-A56C-E38B4EED4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707" y="439129"/>
            <a:ext cx="2422611" cy="191166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1E8477-6847-4333-BE4D-A70E7B226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Le moulin est utilisé pour moudre les grains, puis un moment comme moulin à draps pour battre la laine tissée afin de l’assouplir et la dégraisser.</a:t>
            </a:r>
            <a:br>
              <a:rPr lang="fr-FR" dirty="0"/>
            </a:br>
            <a:r>
              <a:rPr lang="fr-FR" dirty="0"/>
              <a:t>Enfin, il revient à sa vocation initiale.</a:t>
            </a:r>
          </a:p>
        </p:txBody>
      </p:sp>
      <p:pic>
        <p:nvPicPr>
          <p:cNvPr id="10" name="Image 9" descr="Une image contenant extérieur, herbe, bâtiment, objet&#10;&#10;Description générée automatiquement">
            <a:extLst>
              <a:ext uri="{FF2B5EF4-FFF2-40B4-BE49-F238E27FC236}">
                <a16:creationId xmlns:a16="http://schemas.microsoft.com/office/drawing/2014/main" id="{F73D4474-6CAB-4DEA-80F8-9D367929E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071" y="439128"/>
            <a:ext cx="5134692" cy="49441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8CE7BA-CBDB-4849-8263-E333CC5BE570}"/>
              </a:ext>
            </a:extLst>
          </p:cNvPr>
          <p:cNvSpPr txBox="1"/>
          <p:nvPr/>
        </p:nvSpPr>
        <p:spPr>
          <a:xfrm>
            <a:off x="1419411" y="5600488"/>
            <a:ext cx="5357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 : Meules fines à grain : © </a:t>
            </a:r>
            <a:r>
              <a:rPr lang="fr-FR" sz="1000" dirty="0" err="1"/>
              <a:t>Gilmanshin</a:t>
            </a:r>
            <a:r>
              <a:rPr lang="fr-FR" sz="1000" dirty="0"/>
              <a:t>, </a:t>
            </a:r>
            <a:r>
              <a:rPr lang="fr-FR" sz="1000" dirty="0" err="1"/>
              <a:t>Shutterstock</a:t>
            </a:r>
            <a:r>
              <a:rPr lang="fr-FR" sz="1000" dirty="0"/>
              <a:t>  </a:t>
            </a:r>
          </a:p>
          <a:p>
            <a:r>
              <a:rPr lang="fr-FR" sz="1000" dirty="0"/>
              <a:t>B : Moulin à draps : </a:t>
            </a:r>
            <a:r>
              <a:rPr lang="fr-FR" sz="1000" dirty="0">
                <a:hlinkClick r:id="rId4"/>
              </a:rPr>
              <a:t>http://f8ggz.over-blog.fr/2016/08/le-moulin-a-foulons-a-cugan-85.html</a:t>
            </a:r>
            <a:br>
              <a:rPr lang="fr-FR" sz="1000" dirty="0"/>
            </a:br>
            <a:r>
              <a:rPr lang="fr-FR" sz="1000" dirty="0"/>
              <a:t>C : Moulin à eau : http://energiein.e-monsite.com/pages/13-le-moulin-a-eau.html</a:t>
            </a:r>
          </a:p>
          <a:p>
            <a:endParaRPr lang="fr-FR" sz="1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5CFC45-7E17-45B4-8DF3-9199A758C560}"/>
              </a:ext>
            </a:extLst>
          </p:cNvPr>
          <p:cNvSpPr txBox="1"/>
          <p:nvPr/>
        </p:nvSpPr>
        <p:spPr>
          <a:xfrm>
            <a:off x="4272618" y="2314010"/>
            <a:ext cx="3630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B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8B08FC-DC4F-4541-A88E-794AC4B64A48}"/>
              </a:ext>
            </a:extLst>
          </p:cNvPr>
          <p:cNvSpPr txBox="1"/>
          <p:nvPr/>
        </p:nvSpPr>
        <p:spPr>
          <a:xfrm>
            <a:off x="472834" y="2302599"/>
            <a:ext cx="3630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</a:t>
            </a:r>
          </a:p>
        </p:txBody>
      </p:sp>
      <p:pic>
        <p:nvPicPr>
          <p:cNvPr id="12" name="Image 11" descr="Une image contenant terrain, matériau de construction, pierre&#10;&#10;Description générée automatiquement">
            <a:extLst>
              <a:ext uri="{FF2B5EF4-FFF2-40B4-BE49-F238E27FC236}">
                <a16:creationId xmlns:a16="http://schemas.microsoft.com/office/drawing/2014/main" id="{87DC7E6B-09B6-4742-826B-965FE0895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23" y="439128"/>
            <a:ext cx="3649031" cy="18993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6A21F5F-81EA-483D-AC00-A75A2FAD50DA}"/>
              </a:ext>
            </a:extLst>
          </p:cNvPr>
          <p:cNvSpPr txBox="1"/>
          <p:nvPr/>
        </p:nvSpPr>
        <p:spPr>
          <a:xfrm>
            <a:off x="6851386" y="5383293"/>
            <a:ext cx="3630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63381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5C232C51-731C-4AF4-A197-7E49AD23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949" y="864356"/>
            <a:ext cx="555035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 err="1"/>
              <a:t>XVIIIème</a:t>
            </a:r>
            <a:r>
              <a:rPr lang="en-US" sz="3200" dirty="0"/>
              <a:t> siècle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762512-804B-4479-89A2-C413D0AA0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7439" y="2018413"/>
            <a:ext cx="5550355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Le moulin passe de la </a:t>
            </a:r>
            <a:r>
              <a:rPr lang="en-US" dirty="0" err="1"/>
              <a:t>famille</a:t>
            </a:r>
            <a:r>
              <a:rPr lang="en-US" dirty="0"/>
              <a:t> </a:t>
            </a:r>
            <a:r>
              <a:rPr lang="en-US" dirty="0" err="1"/>
              <a:t>Lameth</a:t>
            </a:r>
            <a:r>
              <a:rPr lang="en-US" dirty="0"/>
              <a:t> aux </a:t>
            </a:r>
            <a:r>
              <a:rPr lang="en-US" dirty="0" err="1"/>
              <a:t>Nicoläy</a:t>
            </a:r>
            <a:r>
              <a:rPr lang="en-US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D1A8A388-CEF3-420F-87E0-994F8F9E6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23" y="432117"/>
            <a:ext cx="5999826" cy="5195651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9EA96362-BED2-4834-B69E-8B375105496B}"/>
              </a:ext>
            </a:extLst>
          </p:cNvPr>
          <p:cNvSpPr txBox="1"/>
          <p:nvPr/>
        </p:nvSpPr>
        <p:spPr>
          <a:xfrm>
            <a:off x="6191870" y="5396894"/>
            <a:ext cx="5723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 1848,  Archives Départementales du Val d’Oise</a:t>
            </a:r>
          </a:p>
        </p:txBody>
      </p:sp>
    </p:spTree>
    <p:extLst>
      <p:ext uri="{BB962C8B-B14F-4D97-AF65-F5344CB8AC3E}">
        <p14:creationId xmlns:p14="http://schemas.microsoft.com/office/powerpoint/2010/main" val="193941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56F0283-88F7-4156-A9F2-05A8C088C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32B2B2-6094-43C4-9F8C-62F8CCB6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5D5073-EE47-4BC1-A406-2FB0D2F1F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7" y="963699"/>
            <a:ext cx="4960388" cy="238003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/>
              <a:t>1881 : Peinture de Cézanne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3C8677-E310-430A-8DF6-8F16BBFFA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2617" y="3531204"/>
            <a:ext cx="4960388" cy="1610643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800" cap="all"/>
              <a:t>Le peintre impressionniste utilise le moulin comme modèle.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7059AD-6209-40DC-A746-1390D850F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96038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75FB44-3446-426C-AA71-B6228AFFD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99254" y="482171"/>
            <a:ext cx="4652668" cy="5149101"/>
            <a:chOff x="6885125" y="583365"/>
            <a:chExt cx="4652668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E9FCCDC-43BA-4086-8A5E-83A77A40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85125" y="583365"/>
              <a:ext cx="4652668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D4D4223-F2FD-44C5-B8B3-C58FB4185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25358" y="915807"/>
              <a:ext cx="400124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Espace réservé du contenu 5" descr="Une image contenant herbe, photo, bâtiment, vieux&#10;&#10;Description générée automatiquement">
            <a:extLst>
              <a:ext uri="{FF2B5EF4-FFF2-40B4-BE49-F238E27FC236}">
                <a16:creationId xmlns:a16="http://schemas.microsoft.com/office/drawing/2014/main" id="{6A76AA81-EE76-49AC-A1A5-DC16C94B5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087" r="18387" b="2"/>
          <a:stretch/>
        </p:blipFill>
        <p:spPr>
          <a:xfrm>
            <a:off x="7555450" y="1116345"/>
            <a:ext cx="3360025" cy="3866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A25AE9-BB09-4E49-9702-B01FB2F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B655F3-9B93-4D27-982D-1145D7144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47ABDDF4-445F-43D4-AB4B-04F6ECB74BBE}"/>
              </a:ext>
            </a:extLst>
          </p:cNvPr>
          <p:cNvSpPr txBox="1"/>
          <p:nvPr/>
        </p:nvSpPr>
        <p:spPr>
          <a:xfrm>
            <a:off x="218390" y="5351150"/>
            <a:ext cx="6437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Paul Cézanne</a:t>
            </a:r>
            <a:r>
              <a:rPr lang="fr-FR" dirty="0"/>
              <a:t>, le moulin sur la Couleuvre à Pontoise, </a:t>
            </a:r>
            <a:r>
              <a:rPr lang="fr-FR" i="1" dirty="0"/>
              <a:t>huile sur toile, 1881, Alte </a:t>
            </a:r>
            <a:r>
              <a:rPr lang="fr-FR" i="1" dirty="0" err="1"/>
              <a:t>Nationalgalerie</a:t>
            </a:r>
            <a:r>
              <a:rPr lang="fr-FR" i="1" dirty="0"/>
              <a:t>, Berlin. (</a:t>
            </a:r>
            <a:r>
              <a:rPr lang="fr-FR" i="1" dirty="0" err="1"/>
              <a:t>Cl.Wikimedia</a:t>
            </a:r>
            <a:r>
              <a:rPr lang="fr-FR" i="1" dirty="0"/>
              <a:t> Commons)</a:t>
            </a:r>
          </a:p>
        </p:txBody>
      </p:sp>
    </p:spTree>
    <p:extLst>
      <p:ext uri="{BB962C8B-B14F-4D97-AF65-F5344CB8AC3E}">
        <p14:creationId xmlns:p14="http://schemas.microsoft.com/office/powerpoint/2010/main" val="660156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6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1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2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4B740EFA-A254-4E1F-A4A9-06272AEE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1890’ : Le moulin devient une Usine</a:t>
            </a: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5761EE-9613-46EE-902F-D312F7F00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1" y="2015732"/>
            <a:ext cx="4172212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Avec la </a:t>
            </a:r>
            <a:r>
              <a:rPr lang="en-US" dirty="0" err="1"/>
              <a:t>famille</a:t>
            </a:r>
            <a:r>
              <a:rPr lang="en-US" dirty="0"/>
              <a:t> Gillet, le moulin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utilisé</a:t>
            </a:r>
            <a:r>
              <a:rPr lang="en-US" dirty="0"/>
              <a:t> par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tourneur</a:t>
            </a:r>
            <a:r>
              <a:rPr lang="en-US" dirty="0"/>
              <a:t> sur </a:t>
            </a:r>
            <a:r>
              <a:rPr lang="en-US" dirty="0" err="1"/>
              <a:t>bois</a:t>
            </a:r>
            <a:r>
              <a:rPr lang="en-US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Le moulin </a:t>
            </a:r>
            <a:r>
              <a:rPr lang="en-US" dirty="0" err="1"/>
              <a:t>devient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usine</a:t>
            </a:r>
            <a:r>
              <a:rPr lang="en-US" dirty="0"/>
              <a:t> à </a:t>
            </a:r>
            <a:r>
              <a:rPr lang="en-US" dirty="0" err="1"/>
              <a:t>porte</a:t>
            </a:r>
            <a:r>
              <a:rPr lang="en-US" dirty="0"/>
              <a:t>-manteaux.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Le moulin </a:t>
            </a:r>
            <a:r>
              <a:rPr lang="en-US" dirty="0" err="1"/>
              <a:t>est</a:t>
            </a:r>
            <a:r>
              <a:rPr lang="en-US" dirty="0"/>
              <a:t> compose d’un atelier avec un </a:t>
            </a:r>
            <a:r>
              <a:rPr lang="en-US" dirty="0" err="1"/>
              <a:t>mécanisme</a:t>
            </a:r>
            <a:r>
              <a:rPr lang="en-US" dirty="0"/>
              <a:t> dans le </a:t>
            </a:r>
            <a:r>
              <a:rPr lang="en-US" dirty="0" err="1"/>
              <a:t>bâtiment</a:t>
            </a:r>
            <a:r>
              <a:rPr lang="en-US" dirty="0"/>
              <a:t> principal.</a:t>
            </a:r>
            <a:br>
              <a:rPr lang="en-US" dirty="0"/>
            </a:br>
            <a:r>
              <a:rPr lang="en-US" dirty="0" err="1"/>
              <a:t>L’usage</a:t>
            </a:r>
            <a:r>
              <a:rPr lang="en-US" dirty="0"/>
              <a:t> </a:t>
            </a:r>
            <a:r>
              <a:rPr lang="en-US" dirty="0" err="1"/>
              <a:t>d’habitation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dans le second </a:t>
            </a:r>
            <a:r>
              <a:rPr lang="en-US" dirty="0" err="1"/>
              <a:t>bâtiment</a:t>
            </a:r>
            <a:r>
              <a:rPr lang="en-US" dirty="0"/>
              <a:t>.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0A12102-702E-4C56-9A92-397FA757D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4445" y="480089"/>
            <a:ext cx="6393426" cy="4795069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2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0EBC026-6442-4C9C-B96C-2F0BCC46462A}"/>
              </a:ext>
            </a:extLst>
          </p:cNvPr>
          <p:cNvSpPr txBox="1"/>
          <p:nvPr/>
        </p:nvSpPr>
        <p:spPr>
          <a:xfrm>
            <a:off x="5631269" y="5317768"/>
            <a:ext cx="3737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CAUE du Val d’Oise</a:t>
            </a:r>
          </a:p>
        </p:txBody>
      </p:sp>
    </p:spTree>
    <p:extLst>
      <p:ext uri="{BB962C8B-B14F-4D97-AF65-F5344CB8AC3E}">
        <p14:creationId xmlns:p14="http://schemas.microsoft.com/office/powerpoint/2010/main" val="1033295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&quot;Fourg Autrefois&quot; 2011 : tournage bois, moulin à eau">
            <a:hlinkClick r:id="" action="ppaction://media"/>
            <a:extLst>
              <a:ext uri="{FF2B5EF4-FFF2-40B4-BE49-F238E27FC236}">
                <a16:creationId xmlns:a16="http://schemas.microsoft.com/office/drawing/2014/main" id="{3B852D03-9DB8-48F4-A78C-50D9FA440A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254" y="166419"/>
            <a:ext cx="7800789" cy="585059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0677E43-A2EE-49A6-8C16-C37808370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7488" y="179269"/>
            <a:ext cx="41027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Vidéo</a:t>
            </a:r>
            <a:r>
              <a:rPr kumimoji="0" lang="fr-FR" altLang="fr-FR" sz="1000" b="1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fr-FR" altLang="fr-FR" sz="10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0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</a:t>
            </a:r>
            <a:r>
              <a:rPr kumimoji="0" lang="fr-FR" altLang="fr-FR" sz="100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Fourg</a:t>
            </a:r>
            <a:r>
              <a:rPr kumimoji="0" lang="fr-FR" altLang="fr-FR" sz="1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Autrefois" 2011 : tournage bois, moulin à eau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Gpainblanc</a:t>
            </a:r>
            <a:endParaRPr kumimoji="0" lang="fr-FR" altLang="fr-FR" sz="100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Lors de la </a:t>
            </a:r>
            <a:r>
              <a:rPr kumimoji="0" lang="fr-FR" altLang="fr-FR" sz="100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fete</a:t>
            </a:r>
            <a:r>
              <a:rPr kumimoji="0" lang="fr-FR" altLang="fr-FR" sz="1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des vieux métiers à </a:t>
            </a:r>
            <a:r>
              <a:rPr kumimoji="0" lang="fr-FR" altLang="fr-FR" sz="100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Fourg</a:t>
            </a:r>
            <a:r>
              <a:rPr kumimoji="0" lang="fr-FR" altLang="fr-FR" sz="1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(25), un tourneur sur bois a présenté son installation : un ingénieux </a:t>
            </a:r>
            <a:r>
              <a:rPr kumimoji="0" lang="fr-FR" altLang="fr-FR" sz="100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systeme</a:t>
            </a:r>
            <a:r>
              <a:rPr kumimoji="0" lang="fr-FR" altLang="fr-FR" sz="1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permet d'actionner son tour à bois et divers autres outils simplement à la force de l'eau.</a:t>
            </a:r>
          </a:p>
        </p:txBody>
      </p:sp>
    </p:spTree>
    <p:extLst>
      <p:ext uri="{BB962C8B-B14F-4D97-AF65-F5344CB8AC3E}">
        <p14:creationId xmlns:p14="http://schemas.microsoft.com/office/powerpoint/2010/main" val="389886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CDC16-170D-4479-8B24-B3B08580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1900 : des complications surviennent</a:t>
            </a:r>
          </a:p>
        </p:txBody>
      </p:sp>
      <p:pic>
        <p:nvPicPr>
          <p:cNvPr id="6" name="Espace réservé du contenu 5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E51B1559-D7DB-4B82-B942-BF50F8655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8177" y="99903"/>
            <a:ext cx="3922952" cy="5311074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6D0D70-CB5F-4DDD-A8E9-9560F065C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La famille Gillet a beaucoup de commandes difficiles à honorer à cause de complications liés au climat ( des gelées l’hiver et la sécheresse l’été), à la mécanique (aubages cassés) et une dérivation de la </a:t>
            </a:r>
            <a:r>
              <a:rPr lang="fr-FR" dirty="0" err="1"/>
              <a:t>Viosne</a:t>
            </a:r>
            <a:r>
              <a:rPr lang="fr-FR" dirty="0"/>
              <a:t> (perte de force hydraulique).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B257C0-9EBB-4C57-B391-1D26EC22EF91}"/>
              </a:ext>
            </a:extLst>
          </p:cNvPr>
          <p:cNvSpPr txBox="1"/>
          <p:nvPr/>
        </p:nvSpPr>
        <p:spPr>
          <a:xfrm>
            <a:off x="6403891" y="5453672"/>
            <a:ext cx="3883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Article de Mme Waro, du bulletin n°85 de la Société Historique et Archéologique de Pontoise, du Val d'Oise et du Vexin </a:t>
            </a:r>
          </a:p>
        </p:txBody>
      </p:sp>
    </p:spTree>
    <p:extLst>
      <p:ext uri="{BB962C8B-B14F-4D97-AF65-F5344CB8AC3E}">
        <p14:creationId xmlns:p14="http://schemas.microsoft.com/office/powerpoint/2010/main" val="125173605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559</Words>
  <Application>Microsoft Office PowerPoint</Application>
  <PresentationFormat>Grand écran</PresentationFormat>
  <Paragraphs>45</Paragraphs>
  <Slides>12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Galerie</vt:lpstr>
      <vt:lpstr>Moulin de la Couleuvre</vt:lpstr>
      <vt:lpstr>Le moulin a beaucoup changé à travers le temps</vt:lpstr>
      <vt:lpstr>XII ème siècLE</vt:lpstr>
      <vt:lpstr>XVI ème siècle</vt:lpstr>
      <vt:lpstr>XVIIIème siècle</vt:lpstr>
      <vt:lpstr>1881 : Peinture de Cézanne</vt:lpstr>
      <vt:lpstr>1890’ : Le moulin devient une Usine</vt:lpstr>
      <vt:lpstr>Présentation PowerPoint</vt:lpstr>
      <vt:lpstr>1900 : des complications surviennent</vt:lpstr>
      <vt:lpstr>En 1974, le moulin est vendu à la ville</vt:lpstr>
      <vt:lpstr>1970’: Difficultés de financement pour les travaux</vt:lpstr>
      <vt:lpstr>1982 : le CAUE s’installe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Moulin de la Couleuvre</dc:title>
  <dc:creator>CÉLINE MOQUET</dc:creator>
  <cp:lastModifiedBy>CÉLINE MOQUET</cp:lastModifiedBy>
  <cp:revision>18</cp:revision>
  <dcterms:created xsi:type="dcterms:W3CDTF">2020-09-17T10:12:43Z</dcterms:created>
  <dcterms:modified xsi:type="dcterms:W3CDTF">2021-06-25T15:27:02Z</dcterms:modified>
</cp:coreProperties>
</file>