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7" r:id="rId3"/>
    <p:sldId id="268" r:id="rId4"/>
    <p:sldId id="257" r:id="rId5"/>
    <p:sldId id="261" r:id="rId6"/>
    <p:sldId id="259" r:id="rId7"/>
    <p:sldId id="262" r:id="rId8"/>
    <p:sldId id="266" r:id="rId9"/>
    <p:sldId id="271" r:id="rId10"/>
    <p:sldId id="273" r:id="rId11"/>
    <p:sldId id="272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45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7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2FDF9C8-1E2F-481E-B904-BD18F9391DA1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807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48006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3D73-1F12-45F4-A235-2FA04FE6A66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4700" y="188913"/>
            <a:ext cx="2019300" cy="59832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66800" y="188913"/>
            <a:ext cx="5905500" cy="59832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E1765-0B3F-41F3-AA3B-D7D2CB6538E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122C-02E2-4432-9DE4-BF52E2D0223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EDF28-BB48-4A05-8BEE-95EBBBF60AA1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1066800"/>
            <a:ext cx="3581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0" y="1066800"/>
            <a:ext cx="3581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D0239-2214-4417-85E0-9253CB2263C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1957F-C1E7-4C0F-833C-8EF95EF827B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E96BE-0386-417B-9C02-14288370B27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CA4DD-C00F-4590-A92B-9E428CB7988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FA5C7-1F26-4FC2-9CF8-24B932C886B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1E8D-FBA8-4F94-A921-D9CBEC4FC24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88913"/>
            <a:ext cx="739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diapositive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066800"/>
            <a:ext cx="7315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Sous titre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0D89C9D0-C308-4D08-A3D9-F58E79CC08F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pic>
        <p:nvPicPr>
          <p:cNvPr id="1031" name="Image 6" descr="LogoUnapei.bmp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94688" y="5956300"/>
            <a:ext cx="54133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enmar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enmar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enmar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enmar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enmar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enmar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enmar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Denmark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r&#233;sentation%2024%20mai%202012.pp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&#233;sentation%2024%20mai%202012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La gouvernance associative</a:t>
            </a:r>
            <a:br>
              <a:rPr lang="fr-FR" dirty="0" smtClean="0"/>
            </a:br>
            <a:r>
              <a:rPr lang="fr-FR" i="1" dirty="0" smtClean="0"/>
              <a:t>Het </a:t>
            </a:r>
            <a:r>
              <a:rPr lang="fr-FR" i="1" dirty="0" err="1" smtClean="0"/>
              <a:t>vereningsbestuur</a:t>
            </a:r>
            <a:endParaRPr 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Une </a:t>
            </a:r>
            <a:r>
              <a:rPr lang="fr-FR" sz="3200" dirty="0" err="1" smtClean="0"/>
              <a:t>dirigeance</a:t>
            </a:r>
            <a:r>
              <a:rPr lang="fr-FR" sz="3200" dirty="0" smtClean="0"/>
              <a:t> structurée</a:t>
            </a:r>
            <a:br>
              <a:rPr lang="fr-FR" sz="3200" dirty="0" smtClean="0"/>
            </a:br>
            <a:r>
              <a:rPr lang="nl-NL" sz="3200" i="1" dirty="0"/>
              <a:t>Een gestructureerd leiderschap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457328"/>
          </a:xfrm>
        </p:spPr>
        <p:txBody>
          <a:bodyPr/>
          <a:lstStyle/>
          <a:p>
            <a:r>
              <a:rPr lang="fr-FR" sz="2200" dirty="0" smtClean="0"/>
              <a:t>Des missions transversales accompagnées du Siège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Recherche et Développement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Bientraitance / Maltraitance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Qualité / Evaluation interne / Evaluation externe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GPEC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Contrôle de gestion / Contrôle budgétaire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sz="1800" dirty="0" smtClean="0"/>
          </a:p>
          <a:p>
            <a:r>
              <a:rPr lang="nl-NL" sz="2400" dirty="0" smtClean="0"/>
              <a:t>Transversale missies begeleid door </a:t>
            </a:r>
            <a:r>
              <a:rPr lang="nl-NL" sz="2400" dirty="0"/>
              <a:t>het </a:t>
            </a:r>
            <a:r>
              <a:rPr lang="nl-NL" sz="2400" dirty="0" smtClean="0"/>
              <a:t>hoofdkantoor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800" dirty="0"/>
              <a:t>Onderzoek en </a:t>
            </a:r>
            <a:r>
              <a:rPr lang="nl-NL" sz="1800" dirty="0" smtClean="0"/>
              <a:t>Ontwikkeling</a:t>
            </a:r>
            <a:endParaRPr lang="nl-NL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800" dirty="0" smtClean="0"/>
              <a:t>Bescherming / Mishandeling</a:t>
            </a:r>
            <a:endParaRPr lang="nl-NL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800" dirty="0"/>
              <a:t>Kwaliteit / </a:t>
            </a:r>
            <a:r>
              <a:rPr lang="nl-NL" sz="1800" dirty="0" smtClean="0"/>
              <a:t>Interne evaluatie </a:t>
            </a:r>
            <a:r>
              <a:rPr lang="nl-NL" sz="1800" dirty="0"/>
              <a:t>/ </a:t>
            </a:r>
            <a:r>
              <a:rPr lang="nl-NL" sz="1800" dirty="0" smtClean="0"/>
              <a:t>Externe evaluatie</a:t>
            </a:r>
            <a:endParaRPr lang="nl-NL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800" dirty="0" smtClean="0"/>
              <a:t>GPEC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800" dirty="0" smtClean="0"/>
              <a:t>Managementcontrole </a:t>
            </a:r>
            <a:r>
              <a:rPr lang="nl-NL" sz="1800" dirty="0"/>
              <a:t>/ Budgetcontrole</a:t>
            </a:r>
            <a:endParaRPr lang="fr-FR" sz="1800" dirty="0"/>
          </a:p>
        </p:txBody>
      </p:sp>
      <p:sp>
        <p:nvSpPr>
          <p:cNvPr id="5" name="Flèche droite 4">
            <a:hlinkClick r:id="rId2" action="ppaction://hlinkpres?slideindex=1&amp;slidetitle="/>
          </p:cNvPr>
          <p:cNvSpPr/>
          <p:nvPr/>
        </p:nvSpPr>
        <p:spPr>
          <a:xfrm>
            <a:off x="7452320" y="6453336"/>
            <a:ext cx="576064" cy="404664"/>
          </a:xfrm>
          <a:prstGeom prst="rightArrow">
            <a:avLst/>
          </a:prstGeom>
          <a:solidFill>
            <a:srgbClr val="0A6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association reconnue</a:t>
            </a:r>
            <a:br>
              <a:rPr lang="fr-FR" dirty="0" smtClean="0"/>
            </a:br>
            <a:r>
              <a:rPr lang="nl-NL" i="1" dirty="0"/>
              <a:t>Een erkende vereniging</a:t>
            </a:r>
            <a:endParaRPr lang="fr-FR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1475656" y="5085184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 descr="\\VS-FS1\Utilisateurs$\d.wiart\Bureau\couv_gouvasso_unapei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24744"/>
            <a:ext cx="3888432" cy="5138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contexte / </a:t>
            </a:r>
            <a:r>
              <a:rPr lang="fr-FR" dirty="0" err="1" smtClean="0"/>
              <a:t>C</a:t>
            </a:r>
            <a:r>
              <a:rPr lang="fr-FR" i="1" dirty="0" err="1" smtClean="0"/>
              <a:t>ontext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412776"/>
            <a:ext cx="7681664" cy="5105400"/>
          </a:xfrm>
        </p:spPr>
        <p:txBody>
          <a:bodyPr/>
          <a:lstStyle/>
          <a:p>
            <a:r>
              <a:rPr lang="fr-FR" sz="2800" dirty="0" smtClean="0"/>
              <a:t>Une association créée en 1961 ( 55 ans) par des parents par ailleurs notables</a:t>
            </a:r>
          </a:p>
          <a:p>
            <a:r>
              <a:rPr lang="fr-FR" sz="2800" dirty="0" smtClean="0"/>
              <a:t>Une aire géographique d’intervention resserrée (1600 km²) et une population dense (270 000 h)</a:t>
            </a:r>
          </a:p>
          <a:p>
            <a:endParaRPr lang="fr-FR" sz="2800" dirty="0" smtClean="0"/>
          </a:p>
          <a:p>
            <a:r>
              <a:rPr lang="nl-NL" sz="2800" i="1" dirty="0"/>
              <a:t>Een vereniging opgericht in </a:t>
            </a:r>
            <a:r>
              <a:rPr lang="nl-NL" sz="2800" i="1" dirty="0" smtClean="0"/>
              <a:t>1961</a:t>
            </a:r>
            <a:br>
              <a:rPr lang="nl-NL" sz="2800" i="1" dirty="0" smtClean="0"/>
            </a:br>
            <a:r>
              <a:rPr lang="nl-NL" sz="2800" i="1" dirty="0" smtClean="0"/>
              <a:t>(55 </a:t>
            </a:r>
            <a:r>
              <a:rPr lang="nl-NL" sz="2800" i="1" dirty="0"/>
              <a:t>jaar) door </a:t>
            </a:r>
            <a:r>
              <a:rPr lang="nl-NL" sz="2800" i="1" dirty="0" smtClean="0"/>
              <a:t>notabele ouders</a:t>
            </a:r>
          </a:p>
          <a:p>
            <a:r>
              <a:rPr lang="nl-NL" sz="2800" i="1" dirty="0" smtClean="0"/>
              <a:t>Een </a:t>
            </a:r>
            <a:r>
              <a:rPr lang="nl-NL" sz="2800" i="1" dirty="0"/>
              <a:t>beperkt geografisch interventiegebied (1600 km²) en een dichte </a:t>
            </a:r>
            <a:r>
              <a:rPr lang="nl-NL" sz="2800" i="1" dirty="0" smtClean="0"/>
              <a:t>bevolking</a:t>
            </a:r>
            <a:br>
              <a:rPr lang="nl-NL" sz="2800" i="1" dirty="0" smtClean="0"/>
            </a:br>
            <a:r>
              <a:rPr lang="nl-NL" sz="2800" i="1" dirty="0" smtClean="0"/>
              <a:t>(270 </a:t>
            </a:r>
            <a:r>
              <a:rPr lang="nl-NL" sz="2800" i="1" dirty="0"/>
              <a:t>000 </a:t>
            </a:r>
            <a:r>
              <a:rPr lang="nl-NL" sz="2800" i="1" dirty="0" smtClean="0"/>
              <a:t>h)</a:t>
            </a:r>
            <a:endParaRPr lang="fr-FR" sz="2800" i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«méga» association</a:t>
            </a:r>
            <a:br>
              <a:rPr lang="fr-FR" dirty="0" smtClean="0"/>
            </a:br>
            <a:r>
              <a:rPr lang="fr-FR" i="1" dirty="0" err="1" smtClean="0"/>
              <a:t>Een</a:t>
            </a:r>
            <a:r>
              <a:rPr lang="fr-FR" i="1" dirty="0" smtClean="0"/>
              <a:t> «</a:t>
            </a:r>
            <a:r>
              <a:rPr lang="fr-FR" i="1" dirty="0" err="1" smtClean="0"/>
              <a:t>mega</a:t>
            </a:r>
            <a:r>
              <a:rPr lang="fr-FR" i="1" dirty="0" smtClean="0"/>
              <a:t>» </a:t>
            </a:r>
            <a:r>
              <a:rPr lang="fr-FR" i="1" dirty="0" err="1" smtClean="0"/>
              <a:t>vereniging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340768"/>
            <a:ext cx="7315200" cy="5105400"/>
          </a:xfrm>
        </p:spPr>
        <p:txBody>
          <a:bodyPr/>
          <a:lstStyle/>
          <a:p>
            <a:r>
              <a:rPr lang="fr-FR" sz="2800" dirty="0" smtClean="0"/>
              <a:t>1340 personnes accompagnées</a:t>
            </a:r>
          </a:p>
          <a:p>
            <a:r>
              <a:rPr lang="fr-FR" sz="2800" dirty="0" smtClean="0"/>
              <a:t>750 salariés</a:t>
            </a:r>
          </a:p>
          <a:p>
            <a:r>
              <a:rPr lang="fr-FR" sz="2800" dirty="0" smtClean="0"/>
              <a:t>23 établissements et services</a:t>
            </a:r>
          </a:p>
          <a:p>
            <a:r>
              <a:rPr lang="fr-FR" sz="2800" dirty="0" smtClean="0"/>
              <a:t>48 M€ de budget consolidé</a:t>
            </a:r>
          </a:p>
          <a:p>
            <a:endParaRPr lang="fr-FR" sz="2800" dirty="0" smtClean="0"/>
          </a:p>
          <a:p>
            <a:r>
              <a:rPr lang="nl-NL" sz="2800" i="1" dirty="0"/>
              <a:t>1340 </a:t>
            </a:r>
            <a:r>
              <a:rPr lang="nl-NL" sz="2800" i="1" dirty="0" smtClean="0"/>
              <a:t>begeleide mensen</a:t>
            </a:r>
          </a:p>
          <a:p>
            <a:r>
              <a:rPr lang="nl-NL" sz="2800" i="1" dirty="0" smtClean="0"/>
              <a:t>750 werknemers</a:t>
            </a:r>
          </a:p>
          <a:p>
            <a:r>
              <a:rPr lang="nl-NL" sz="2800" i="1" dirty="0" smtClean="0"/>
              <a:t>23 vestigingen en afdelingen</a:t>
            </a:r>
          </a:p>
          <a:p>
            <a:r>
              <a:rPr lang="nl-NL" sz="2800" i="1" dirty="0" smtClean="0"/>
              <a:t>48 </a:t>
            </a:r>
            <a:r>
              <a:rPr lang="nl-NL" sz="2800" i="1" dirty="0"/>
              <a:t>miljoen </a:t>
            </a:r>
            <a:r>
              <a:rPr lang="nl-NL" sz="2800" i="1" dirty="0" smtClean="0"/>
              <a:t>€ geconsolideerd </a:t>
            </a:r>
            <a:r>
              <a:rPr lang="nl-NL" sz="2800" i="1" dirty="0"/>
              <a:t>budget</a:t>
            </a: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Une colonne vertébrale classique</a:t>
            </a:r>
            <a:br>
              <a:rPr lang="fr-FR" sz="3200" dirty="0" smtClean="0"/>
            </a:br>
            <a:r>
              <a:rPr lang="nl-NL" sz="3200" i="1" dirty="0"/>
              <a:t>Een klassieke ruggengraat</a:t>
            </a:r>
            <a:endParaRPr lang="fr-FR" sz="3200" i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84784"/>
            <a:ext cx="7315200" cy="4687416"/>
          </a:xfrm>
        </p:spPr>
        <p:txBody>
          <a:bodyPr/>
          <a:lstStyle/>
          <a:p>
            <a:pPr eaLnBrk="1" hangingPunct="1"/>
            <a:r>
              <a:rPr lang="fr-FR" dirty="0" smtClean="0"/>
              <a:t>Assemblée Générale </a:t>
            </a:r>
          </a:p>
          <a:p>
            <a:pPr eaLnBrk="1" hangingPunct="1"/>
            <a:r>
              <a:rPr lang="fr-FR" dirty="0" smtClean="0"/>
              <a:t>Conseil d’administration</a:t>
            </a:r>
          </a:p>
          <a:p>
            <a:r>
              <a:rPr lang="fr-FR" dirty="0" smtClean="0"/>
              <a:t>Bureau</a:t>
            </a:r>
          </a:p>
          <a:p>
            <a:pPr eaLnBrk="1" hangingPunct="1"/>
            <a:endParaRPr lang="fr-FR" b="1" dirty="0" smtClean="0"/>
          </a:p>
          <a:p>
            <a:r>
              <a:rPr lang="nl-NL" i="1" dirty="0"/>
              <a:t>Algemene </a:t>
            </a:r>
            <a:r>
              <a:rPr lang="nl-NL" i="1" dirty="0" smtClean="0"/>
              <a:t>Vergadering</a:t>
            </a:r>
          </a:p>
          <a:p>
            <a:r>
              <a:rPr lang="nl-NL" i="1" dirty="0" smtClean="0"/>
              <a:t>Raad </a:t>
            </a:r>
            <a:r>
              <a:rPr lang="nl-NL" i="1" dirty="0"/>
              <a:t>van </a:t>
            </a:r>
            <a:r>
              <a:rPr lang="nl-NL" i="1" dirty="0" smtClean="0"/>
              <a:t>bestuur</a:t>
            </a:r>
          </a:p>
          <a:p>
            <a:r>
              <a:rPr lang="nl-NL" i="1" dirty="0" smtClean="0"/>
              <a:t>Dagelijks bestuur</a:t>
            </a:r>
            <a:endParaRPr 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Un cadre complet et moderne</a:t>
            </a:r>
            <a:br>
              <a:rPr lang="fr-FR" sz="3200" dirty="0" smtClean="0"/>
            </a:br>
            <a:r>
              <a:rPr lang="nl-NL" sz="3200" i="1" dirty="0"/>
              <a:t>Een compleet en modern kader</a:t>
            </a:r>
            <a:endParaRPr lang="fr-FR" sz="32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9289032" cy="5105400"/>
          </a:xfrm>
        </p:spPr>
        <p:txBody>
          <a:bodyPr/>
          <a:lstStyle/>
          <a:p>
            <a:r>
              <a:rPr lang="fr-FR" sz="2000" dirty="0" smtClean="0"/>
              <a:t>Des statuts mis à jour en 2011</a:t>
            </a:r>
          </a:p>
          <a:p>
            <a:r>
              <a:rPr lang="fr-FR" sz="2000" dirty="0" smtClean="0"/>
              <a:t>Un Règlement général associatif révisé en 2012</a:t>
            </a:r>
          </a:p>
          <a:p>
            <a:r>
              <a:rPr lang="fr-FR" sz="2000" dirty="0" smtClean="0"/>
              <a:t>Un Projet associatif global voté en 2009, actualisé en 2013, en cours de réécriture</a:t>
            </a:r>
          </a:p>
          <a:p>
            <a:r>
              <a:rPr lang="fr-FR" sz="2000" dirty="0" smtClean="0"/>
              <a:t>Un Règlement intérieur refondu en 2007</a:t>
            </a:r>
          </a:p>
          <a:p>
            <a:r>
              <a:rPr lang="fr-FR" sz="2000" dirty="0" smtClean="0"/>
              <a:t>Un Contrat pluriannuel et de moyen signé en 2014</a:t>
            </a:r>
          </a:p>
          <a:p>
            <a:endParaRPr lang="fr-FR" sz="2000" dirty="0" smtClean="0"/>
          </a:p>
          <a:p>
            <a:r>
              <a:rPr lang="nl-NL" sz="2000" i="1" dirty="0"/>
              <a:t>Statuten bijgewerkt in </a:t>
            </a:r>
            <a:r>
              <a:rPr lang="nl-NL" sz="2000" i="1" dirty="0" smtClean="0"/>
              <a:t>2011</a:t>
            </a:r>
          </a:p>
          <a:p>
            <a:r>
              <a:rPr lang="nl-NL" sz="2000" i="1" dirty="0" smtClean="0"/>
              <a:t>Een </a:t>
            </a:r>
            <a:r>
              <a:rPr lang="nl-NL" sz="2000" i="1" dirty="0"/>
              <a:t>algemene associatieverordening herzien in </a:t>
            </a:r>
            <a:r>
              <a:rPr lang="nl-NL" sz="2000" i="1" dirty="0" smtClean="0"/>
              <a:t>2012</a:t>
            </a:r>
          </a:p>
          <a:p>
            <a:r>
              <a:rPr lang="nl-NL" sz="2000" i="1" dirty="0" smtClean="0"/>
              <a:t>Een globaal associatief </a:t>
            </a:r>
            <a:r>
              <a:rPr lang="nl-NL" sz="2000" i="1" dirty="0"/>
              <a:t>project gestemd in 2009, geüpdatet in </a:t>
            </a:r>
            <a:r>
              <a:rPr lang="nl-NL" sz="2000" i="1" dirty="0" smtClean="0"/>
              <a:t>2013, wordt ondertussen herschreven</a:t>
            </a:r>
          </a:p>
          <a:p>
            <a:r>
              <a:rPr lang="nl-NL" sz="2000" i="1" dirty="0" smtClean="0"/>
              <a:t>Intern reglement </a:t>
            </a:r>
            <a:r>
              <a:rPr lang="nl-NL" sz="2000" i="1" dirty="0"/>
              <a:t>herzien in </a:t>
            </a:r>
            <a:r>
              <a:rPr lang="nl-NL" sz="2000" i="1" dirty="0" smtClean="0"/>
              <a:t>2007</a:t>
            </a:r>
          </a:p>
          <a:p>
            <a:r>
              <a:rPr lang="nl-NL" sz="2000" i="1" dirty="0" smtClean="0"/>
              <a:t>Een </a:t>
            </a:r>
            <a:r>
              <a:rPr lang="nl-NL" sz="2000" i="1" dirty="0" err="1" smtClean="0"/>
              <a:t>meerjaren</a:t>
            </a:r>
            <a:r>
              <a:rPr lang="nl-NL" sz="2000" i="1" dirty="0"/>
              <a:t>-</a:t>
            </a:r>
            <a:r>
              <a:rPr lang="nl-NL" sz="2000" i="1" dirty="0" smtClean="0"/>
              <a:t> en middellang contract getekend </a:t>
            </a:r>
            <a:r>
              <a:rPr lang="nl-NL" sz="2000" i="1" dirty="0"/>
              <a:t>in 2014</a:t>
            </a:r>
            <a:endParaRPr lang="fr-FR" sz="2000" i="1" dirty="0" smtClean="0"/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enracinement </a:t>
            </a:r>
            <a:r>
              <a:rPr lang="fr-FR" dirty="0"/>
              <a:t>profond</a:t>
            </a:r>
            <a:br>
              <a:rPr lang="fr-FR" dirty="0"/>
            </a:br>
            <a:r>
              <a:rPr lang="fr-FR" i="1" dirty="0" err="1" smtClean="0"/>
              <a:t>Een</a:t>
            </a:r>
            <a:r>
              <a:rPr lang="fr-FR" i="1" dirty="0" smtClean="0"/>
              <a:t> intense </a:t>
            </a:r>
            <a:r>
              <a:rPr lang="fr-FR" i="1" dirty="0" err="1" smtClean="0"/>
              <a:t>verbondenheid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988840"/>
            <a:ext cx="7315200" cy="4183360"/>
          </a:xfrm>
        </p:spPr>
        <p:txBody>
          <a:bodyPr/>
          <a:lstStyle/>
          <a:p>
            <a:r>
              <a:rPr lang="fr-FR" dirty="0" smtClean="0"/>
              <a:t>Des </a:t>
            </a:r>
            <a:r>
              <a:rPr lang="fr-FR" b="1" dirty="0" smtClean="0"/>
              <a:t>Comités de parents </a:t>
            </a:r>
            <a:r>
              <a:rPr lang="fr-FR" dirty="0" smtClean="0"/>
              <a:t>dans la plupart des établissements</a:t>
            </a:r>
          </a:p>
          <a:p>
            <a:r>
              <a:rPr lang="fr-FR" dirty="0" smtClean="0"/>
              <a:t>Des </a:t>
            </a:r>
            <a:r>
              <a:rPr lang="fr-FR" b="1" dirty="0" smtClean="0"/>
              <a:t>administrateurs référents</a:t>
            </a:r>
          </a:p>
          <a:p>
            <a:endParaRPr lang="fr-FR" b="1" dirty="0" smtClean="0"/>
          </a:p>
          <a:p>
            <a:r>
              <a:rPr lang="nl-NL" b="1" i="1" dirty="0"/>
              <a:t>Oudercomités</a:t>
            </a:r>
            <a:r>
              <a:rPr lang="nl-NL" i="1" dirty="0"/>
              <a:t> in de meeste </a:t>
            </a:r>
            <a:r>
              <a:rPr lang="nl-NL" i="1" dirty="0" smtClean="0"/>
              <a:t>vestigingen</a:t>
            </a:r>
          </a:p>
          <a:p>
            <a:r>
              <a:rPr lang="nl-NL" b="1" i="1" dirty="0"/>
              <a:t>B</a:t>
            </a:r>
            <a:r>
              <a:rPr lang="nl-NL" b="1" i="1" dirty="0" smtClean="0"/>
              <a:t>estuurders </a:t>
            </a:r>
            <a:r>
              <a:rPr lang="nl-NL" b="1" i="1" dirty="0" smtClean="0"/>
              <a:t>als aanspreekpunt</a:t>
            </a:r>
            <a:endParaRPr lang="fr-FR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instances associatives</a:t>
            </a:r>
            <a:br>
              <a:rPr lang="fr-FR" dirty="0" smtClean="0"/>
            </a:br>
            <a:r>
              <a:rPr lang="fr-FR" i="1" dirty="0" err="1" smtClean="0"/>
              <a:t>Verenigingsinstanties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556792"/>
            <a:ext cx="7315200" cy="4039344"/>
          </a:xfrm>
        </p:spPr>
        <p:txBody>
          <a:bodyPr/>
          <a:lstStyle/>
          <a:p>
            <a:r>
              <a:rPr lang="fr-FR" dirty="0" smtClean="0"/>
              <a:t>Commission Vie associative</a:t>
            </a:r>
          </a:p>
          <a:p>
            <a:r>
              <a:rPr lang="fr-FR" dirty="0" smtClean="0"/>
              <a:t>Comités de suivi</a:t>
            </a:r>
          </a:p>
          <a:p>
            <a:r>
              <a:rPr lang="fr-FR" dirty="0" smtClean="0"/>
              <a:t>Commission Vie gestionnaire</a:t>
            </a:r>
          </a:p>
          <a:p>
            <a:endParaRPr lang="fr-FR" b="1" dirty="0" smtClean="0"/>
          </a:p>
          <a:p>
            <a:r>
              <a:rPr lang="nl-NL" i="1" dirty="0" smtClean="0"/>
              <a:t>Commissie Verenigingsleven</a:t>
            </a:r>
          </a:p>
          <a:p>
            <a:r>
              <a:rPr lang="nl-NL" i="1" dirty="0" smtClean="0"/>
              <a:t>Follow-up comités</a:t>
            </a:r>
          </a:p>
          <a:p>
            <a:r>
              <a:rPr lang="nl-NL" i="1" dirty="0" err="1" smtClean="0"/>
              <a:t>Beheerscommissie</a:t>
            </a:r>
            <a:endParaRPr lang="fr-FR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391400" cy="609600"/>
          </a:xfrm>
        </p:spPr>
        <p:txBody>
          <a:bodyPr/>
          <a:lstStyle/>
          <a:p>
            <a:r>
              <a:rPr lang="fr-FR" sz="3200" dirty="0" smtClean="0"/>
              <a:t>Une </a:t>
            </a:r>
            <a:r>
              <a:rPr lang="fr-FR" sz="3200" dirty="0" err="1" smtClean="0"/>
              <a:t>dirigeance</a:t>
            </a:r>
            <a:r>
              <a:rPr lang="fr-FR" sz="3200" dirty="0" smtClean="0"/>
              <a:t> structurée</a:t>
            </a:r>
            <a:br>
              <a:rPr lang="fr-FR" sz="3200" dirty="0" smtClean="0"/>
            </a:br>
            <a:r>
              <a:rPr lang="nl-NL" sz="3200" i="1" dirty="0"/>
              <a:t>Een gestructureerd leiderschap</a:t>
            </a:r>
            <a:endParaRPr lang="fr-FR" sz="32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112568"/>
          </a:xfrm>
        </p:spPr>
        <p:txBody>
          <a:bodyPr/>
          <a:lstStyle/>
          <a:p>
            <a:r>
              <a:rPr lang="fr-FR" sz="1800" dirty="0" smtClean="0"/>
              <a:t>Un </a:t>
            </a:r>
            <a:r>
              <a:rPr lang="fr-FR" sz="1800" b="1" dirty="0" smtClean="0"/>
              <a:t>directeur général </a:t>
            </a:r>
            <a:r>
              <a:rPr lang="fr-FR" sz="1800" dirty="0" smtClean="0"/>
              <a:t>disposant d’une large délégation (dont la totalité de la dimension employeur) du Président</a:t>
            </a:r>
          </a:p>
          <a:p>
            <a:r>
              <a:rPr lang="fr-FR" sz="1800" dirty="0" smtClean="0"/>
              <a:t>Des </a:t>
            </a:r>
            <a:r>
              <a:rPr lang="fr-FR" sz="1800" b="1" dirty="0" smtClean="0"/>
              <a:t>directeurs de services ressources</a:t>
            </a:r>
            <a:r>
              <a:rPr lang="fr-FR" sz="1800" dirty="0" smtClean="0"/>
              <a:t>, experts dans leur domaines, garants de mise en œuvre des politiques d’accompagnement, RH et financière</a:t>
            </a:r>
          </a:p>
          <a:p>
            <a:r>
              <a:rPr lang="fr-FR" sz="1800" dirty="0" smtClean="0"/>
              <a:t>Des </a:t>
            </a:r>
            <a:r>
              <a:rPr lang="fr-FR" sz="1800" b="1" dirty="0" smtClean="0"/>
              <a:t>directeurs</a:t>
            </a:r>
            <a:r>
              <a:rPr lang="fr-FR" sz="1800" dirty="0" smtClean="0"/>
              <a:t> et </a:t>
            </a:r>
            <a:r>
              <a:rPr lang="fr-FR" sz="1800" b="1" dirty="0" smtClean="0"/>
              <a:t>directeurs adjoints </a:t>
            </a:r>
            <a:r>
              <a:rPr lang="fr-FR" sz="1800" dirty="0" smtClean="0"/>
              <a:t>tous cadres associatifs, membres du comité de direction générale, en charge d’une direction d’établissement</a:t>
            </a:r>
          </a:p>
          <a:p>
            <a:r>
              <a:rPr lang="fr-FR" sz="1800" dirty="0" smtClean="0"/>
              <a:t>Le tout formant un </a:t>
            </a:r>
            <a:r>
              <a:rPr lang="fr-FR" sz="1800" b="1" dirty="0" smtClean="0"/>
              <a:t>Comité de direction général</a:t>
            </a:r>
            <a:r>
              <a:rPr lang="fr-FR" sz="1800" dirty="0" smtClean="0"/>
              <a:t>, instance au cœur d’une </a:t>
            </a:r>
            <a:r>
              <a:rPr lang="fr-FR" sz="1800" dirty="0" err="1" smtClean="0"/>
              <a:t>dirigeance</a:t>
            </a:r>
            <a:r>
              <a:rPr lang="fr-FR" sz="1800" dirty="0" smtClean="0"/>
              <a:t> coordonnée des établissements et services</a:t>
            </a:r>
          </a:p>
          <a:p>
            <a:endParaRPr lang="fr-FR" sz="1800" dirty="0" smtClean="0"/>
          </a:p>
          <a:p>
            <a:r>
              <a:rPr lang="nl-NL" sz="1800" i="1" dirty="0"/>
              <a:t>Een </a:t>
            </a:r>
            <a:r>
              <a:rPr lang="nl-NL" sz="1800" b="1" i="1" dirty="0"/>
              <a:t>directeur-generaal</a:t>
            </a:r>
            <a:r>
              <a:rPr lang="nl-NL" sz="1800" i="1" dirty="0"/>
              <a:t> met een grote delegatie (inclusief de volledige werkgeversdimensie) van de </a:t>
            </a:r>
            <a:r>
              <a:rPr lang="nl-NL" sz="1800" i="1" dirty="0" smtClean="0"/>
              <a:t>voorzitter</a:t>
            </a:r>
          </a:p>
          <a:p>
            <a:r>
              <a:rPr lang="nl-NL" sz="1800" b="1" i="1" dirty="0" smtClean="0"/>
              <a:t>Directeuren </a:t>
            </a:r>
            <a:r>
              <a:rPr lang="nl-NL" sz="1800" b="1" i="1" dirty="0"/>
              <a:t>van </a:t>
            </a:r>
            <a:r>
              <a:rPr lang="nl-NL" sz="1800" b="1" i="1" dirty="0" smtClean="0"/>
              <a:t>de afdeling bestaansmiddelen</a:t>
            </a:r>
            <a:r>
              <a:rPr lang="nl-NL" sz="1800" i="1" dirty="0" smtClean="0"/>
              <a:t>, </a:t>
            </a:r>
            <a:r>
              <a:rPr lang="nl-NL" sz="1800" i="1" dirty="0"/>
              <a:t>experts </a:t>
            </a:r>
            <a:r>
              <a:rPr lang="nl-NL" sz="1800" i="1" dirty="0" smtClean="0"/>
              <a:t>in hun </a:t>
            </a:r>
            <a:r>
              <a:rPr lang="nl-NL" sz="1800" i="1" dirty="0"/>
              <a:t>gebied, staan garant voor implementatie van begeleidend beleid, HR en </a:t>
            </a:r>
            <a:r>
              <a:rPr lang="nl-NL" sz="1800" i="1" dirty="0" smtClean="0"/>
              <a:t>financieel</a:t>
            </a:r>
          </a:p>
          <a:p>
            <a:r>
              <a:rPr lang="nl-NL" sz="1800" b="1" i="1" dirty="0"/>
              <a:t>Directeuren en adjunct-directeuren</a:t>
            </a:r>
            <a:r>
              <a:rPr lang="nl-NL" sz="1800" i="1" dirty="0"/>
              <a:t>, alle hogere leidinggevenden, leden van het algemeen comité van beheer, belast met het beheer van een </a:t>
            </a:r>
            <a:r>
              <a:rPr lang="nl-NL" sz="1800" i="1" dirty="0" smtClean="0"/>
              <a:t>instelling</a:t>
            </a:r>
          </a:p>
          <a:p>
            <a:r>
              <a:rPr lang="nl-NL" sz="1800" i="1" dirty="0"/>
              <a:t>Het geheel vormt een </a:t>
            </a:r>
            <a:r>
              <a:rPr lang="nl-NL" sz="1800" b="1" i="1" dirty="0"/>
              <a:t>Algemeen Directiecomité</a:t>
            </a:r>
            <a:r>
              <a:rPr lang="nl-NL" sz="1800" i="1" dirty="0"/>
              <a:t>, een orgaan dat centraal staat in een gecoördineerd beheer van instellingen en diensten</a:t>
            </a:r>
            <a:endParaRPr lang="fr-FR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Une </a:t>
            </a:r>
            <a:r>
              <a:rPr lang="fr-FR" sz="3200" dirty="0" err="1" smtClean="0"/>
              <a:t>dirigeance</a:t>
            </a:r>
            <a:r>
              <a:rPr lang="fr-FR" sz="3200" dirty="0" smtClean="0"/>
              <a:t> structurée</a:t>
            </a:r>
            <a:br>
              <a:rPr lang="fr-FR" sz="3200" dirty="0" smtClean="0"/>
            </a:br>
            <a:r>
              <a:rPr lang="nl-NL" sz="3200" i="1" dirty="0"/>
              <a:t>Een gestructureerd leiderschap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75928"/>
            <a:ext cx="8928992" cy="5177408"/>
          </a:xfrm>
        </p:spPr>
        <p:txBody>
          <a:bodyPr/>
          <a:lstStyle/>
          <a:p>
            <a:r>
              <a:rPr lang="fr-FR" sz="1800" dirty="0" smtClean="0"/>
              <a:t>Un siège fortement structuré mais pas pour autant centralisateur, qui exerce des missions au bénéfice des établissements</a:t>
            </a:r>
          </a:p>
          <a:p>
            <a:r>
              <a:rPr lang="fr-FR" sz="1800" dirty="0" smtClean="0"/>
              <a:t>1 secrétariat général en charge de dossiers transversaux (Assurances, flottes automobile, téléphone…)</a:t>
            </a:r>
          </a:p>
          <a:p>
            <a:r>
              <a:rPr lang="fr-FR" sz="1800" dirty="0" smtClean="0"/>
              <a:t>2 services techniques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Service informatique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Service travaux - maintenance – sécurité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1800" i="1" dirty="0"/>
              <a:t>Een </a:t>
            </a:r>
            <a:r>
              <a:rPr lang="nl-NL" sz="1800" i="1" dirty="0" smtClean="0"/>
              <a:t>sterk </a:t>
            </a:r>
            <a:r>
              <a:rPr lang="nl-NL" sz="1800" i="1" dirty="0"/>
              <a:t>gestructureerd maar niet centraal </a:t>
            </a:r>
            <a:r>
              <a:rPr lang="nl-NL" sz="1800" i="1" dirty="0" smtClean="0"/>
              <a:t>hoofdkantoor, </a:t>
            </a:r>
            <a:r>
              <a:rPr lang="nl-NL" sz="1800" i="1" dirty="0"/>
              <a:t>dat missies uitvoert ten behoeve van instellingen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i="1" dirty="0"/>
              <a:t>1 algemene secretaris belast met transversale </a:t>
            </a:r>
            <a:r>
              <a:rPr lang="nl-NL" sz="1800" i="1" dirty="0" smtClean="0"/>
              <a:t>dossiers (verzekeringen</a:t>
            </a:r>
            <a:r>
              <a:rPr lang="nl-NL" sz="1800" i="1" dirty="0"/>
              <a:t>, wagenparken, </a:t>
            </a:r>
            <a:r>
              <a:rPr lang="nl-NL" sz="1800" i="1" dirty="0" smtClean="0"/>
              <a:t>telefoon...)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i="1" dirty="0" smtClean="0"/>
              <a:t>2 </a:t>
            </a:r>
            <a:r>
              <a:rPr lang="nl-NL" sz="1800" i="1" dirty="0"/>
              <a:t>technische </a:t>
            </a:r>
            <a:r>
              <a:rPr lang="nl-NL" sz="1800" i="1" dirty="0" smtClean="0"/>
              <a:t>diensten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800" i="1" dirty="0" smtClean="0"/>
              <a:t>IT-dienst</a:t>
            </a:r>
            <a:endParaRPr lang="nl-NL" sz="1800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800" i="1" dirty="0" smtClean="0"/>
              <a:t>Dienst werken </a:t>
            </a:r>
            <a:r>
              <a:rPr lang="nl-NL" sz="1800" i="1" dirty="0"/>
              <a:t>- onderhoud - beveiliging</a:t>
            </a:r>
            <a:endParaRPr lang="fr-FR" sz="1800" i="1" dirty="0"/>
          </a:p>
        </p:txBody>
      </p:sp>
      <p:sp>
        <p:nvSpPr>
          <p:cNvPr id="5" name="Flèche droite 4">
            <a:hlinkClick r:id="rId2" action="ppaction://hlinkpres?slideindex=1&amp;slidetitle="/>
          </p:cNvPr>
          <p:cNvSpPr/>
          <p:nvPr/>
        </p:nvSpPr>
        <p:spPr>
          <a:xfrm>
            <a:off x="7452320" y="6453336"/>
            <a:ext cx="576064" cy="404664"/>
          </a:xfrm>
          <a:prstGeom prst="rightArrow">
            <a:avLst/>
          </a:prstGeom>
          <a:solidFill>
            <a:srgbClr val="0A6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so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Denmar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asso</Template>
  <TotalTime>445</TotalTime>
  <Words>529</Words>
  <Application>Microsoft Office PowerPoint</Application>
  <PresentationFormat>Diavoorstelling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Denmark</vt:lpstr>
      <vt:lpstr>Times New Roman</vt:lpstr>
      <vt:lpstr>asso</vt:lpstr>
      <vt:lpstr>La gouvernance associative Het vereningsbestuur</vt:lpstr>
      <vt:lpstr>Un contexte / Context</vt:lpstr>
      <vt:lpstr>Une «méga» association Een «mega» vereniging</vt:lpstr>
      <vt:lpstr>Une colonne vertébrale classique Een klassieke ruggengraat</vt:lpstr>
      <vt:lpstr>Un cadre complet et moderne Een compleet en modern kader</vt:lpstr>
      <vt:lpstr>Un enracinement profond Een intense verbondenheid</vt:lpstr>
      <vt:lpstr>Des instances associatives Verenigingsinstanties</vt:lpstr>
      <vt:lpstr>Une dirigeance structurée Een gestructureerd leiderschap</vt:lpstr>
      <vt:lpstr>Une dirigeance structurée Een gestructureerd leiderschap</vt:lpstr>
      <vt:lpstr>Une dirigeance structurée Een gestructureerd leiderschap</vt:lpstr>
      <vt:lpstr>Une association reconnue Een erkende vereniging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gouvernance associative</dc:title>
  <dc:creator>d.wiart</dc:creator>
  <cp:lastModifiedBy>Derck Sabine</cp:lastModifiedBy>
  <cp:revision>46</cp:revision>
  <dcterms:created xsi:type="dcterms:W3CDTF">2012-02-09T13:21:32Z</dcterms:created>
  <dcterms:modified xsi:type="dcterms:W3CDTF">2017-12-07T14:20:35Z</dcterms:modified>
</cp:coreProperties>
</file>