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1" r:id="rId3"/>
    <p:sldId id="286" r:id="rId4"/>
    <p:sldId id="304" r:id="rId5"/>
    <p:sldId id="305" r:id="rId6"/>
    <p:sldId id="274" r:id="rId7"/>
    <p:sldId id="294" r:id="rId8"/>
    <p:sldId id="296" r:id="rId9"/>
    <p:sldId id="298" r:id="rId10"/>
    <p:sldId id="306" r:id="rId11"/>
    <p:sldId id="297" r:id="rId12"/>
    <p:sldId id="307" r:id="rId13"/>
    <p:sldId id="291" r:id="rId14"/>
    <p:sldId id="275" r:id="rId15"/>
    <p:sldId id="300" r:id="rId16"/>
    <p:sldId id="301" r:id="rId17"/>
    <p:sldId id="292" r:id="rId18"/>
    <p:sldId id="302" r:id="rId19"/>
    <p:sldId id="303" r:id="rId20"/>
    <p:sldId id="293" r:id="rId21"/>
  </p:sldIdLst>
  <p:sldSz cx="9144000" cy="6858000" type="screen4x3"/>
  <p:notesSz cx="6797675" cy="9926638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A0A0"/>
    <a:srgbClr val="008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03" d="100"/>
          <a:sy n="103" d="100"/>
        </p:scale>
        <p:origin x="456" y="96"/>
      </p:cViewPr>
      <p:guideLst>
        <p:guide orient="horz" pos="9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05E2B-BE14-4F7D-99A9-604292216BE3}" type="datetimeFigureOut">
              <a:rPr lang="nl-NL" smtClean="0"/>
              <a:t>6-12-2017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4C51C-FD12-44CB-934B-BA73A5DF9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2975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nl-NL" alt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434DE56-FFFB-4A83-96AF-7A3B46145771}" type="datetimeFigureOut">
              <a:rPr lang="en-US" altLang="nl-NL"/>
              <a:pPr/>
              <a:t>12/6/2017</a:t>
            </a:fld>
            <a:endParaRPr lang="en-US" alt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altLang="nl-NL" smtClean="0"/>
              <a:t>Click to edit Master text styles</a:t>
            </a:r>
          </a:p>
          <a:p>
            <a:pPr lvl="1"/>
            <a:r>
              <a:rPr lang="nl-BE" altLang="nl-NL" smtClean="0"/>
              <a:t>Second level</a:t>
            </a:r>
          </a:p>
          <a:p>
            <a:pPr lvl="2"/>
            <a:r>
              <a:rPr lang="nl-BE" altLang="nl-NL" smtClean="0"/>
              <a:t>Third level</a:t>
            </a:r>
          </a:p>
          <a:p>
            <a:pPr lvl="3"/>
            <a:r>
              <a:rPr lang="nl-BE" altLang="nl-NL" smtClean="0"/>
              <a:t>Fourth level</a:t>
            </a:r>
          </a:p>
          <a:p>
            <a:pPr lvl="4"/>
            <a:r>
              <a:rPr lang="nl-BE" altLang="nl-NL" smtClean="0"/>
              <a:t>Fifth level</a:t>
            </a:r>
            <a:endParaRPr lang="en-US" altLang="nl-NL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nl-NL" alt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07F65A0-3C96-47F5-96F3-4C1FC9C47E7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83062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947B558-643D-41D8-8101-FA409BD82086}" type="slidenum">
              <a:rPr lang="en-US" altLang="nl-NL" sz="1200"/>
              <a:pPr/>
              <a:t>1</a:t>
            </a:fld>
            <a:endParaRPr lang="en-US" altLang="nl-NL" sz="1200"/>
          </a:p>
        </p:txBody>
      </p:sp>
    </p:spTree>
    <p:extLst>
      <p:ext uri="{BB962C8B-B14F-4D97-AF65-F5344CB8AC3E}">
        <p14:creationId xmlns:p14="http://schemas.microsoft.com/office/powerpoint/2010/main" val="255243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8"/>
          <p:cNvCxnSpPr/>
          <p:nvPr/>
        </p:nvCxnSpPr>
        <p:spPr>
          <a:xfrm>
            <a:off x="685800" y="3398838"/>
            <a:ext cx="17049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5295452" cy="2051143"/>
          </a:xfrm>
        </p:spPr>
        <p:txBody>
          <a:bodyPr>
            <a:normAutofit/>
          </a:bodyPr>
          <a:lstStyle>
            <a:lvl1pPr algn="l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5295452" cy="16557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60D76B-85CE-47A1-BF5E-043C2CC93EF5}" type="datetime1">
              <a:rPr lang="en-US" altLang="nl-NL"/>
              <a:pPr/>
              <a:t>12/6/2017</a:t>
            </a:fld>
            <a:endParaRPr lang="en-US" altLang="nl-N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AE084-5314-423F-A14A-81ED031E0223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3652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28650" y="1709738"/>
            <a:ext cx="1704975" cy="0"/>
          </a:xfrm>
          <a:prstGeom prst="line">
            <a:avLst/>
          </a:prstGeom>
          <a:ln w="22225">
            <a:solidFill>
              <a:srgbClr val="008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920000" cy="1209600"/>
          </a:xfrm>
        </p:spPr>
        <p:txBody>
          <a:bodyPr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72000"/>
            <a:ext cx="7920000" cy="3960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0A9987-FE24-4ED0-ADF3-85BE780A734C}" type="datetime1">
              <a:rPr lang="en-US" altLang="nl-NL"/>
              <a:pPr/>
              <a:t>12/6/2017</a:t>
            </a:fld>
            <a:endParaRPr lang="en-US" alt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C7C2B-EA4E-49B2-B053-A4C81D0499B6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48326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628650" y="1709738"/>
            <a:ext cx="1704975" cy="0"/>
          </a:xfrm>
          <a:prstGeom prst="line">
            <a:avLst/>
          </a:prstGeom>
          <a:ln w="22225">
            <a:solidFill>
              <a:srgbClr val="008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3886200" cy="120881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72000"/>
            <a:ext cx="3886200" cy="3960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22813" y="0"/>
            <a:ext cx="4421187" cy="6160443"/>
          </a:xfrm>
        </p:spPr>
        <p:txBody>
          <a:bodyPr rtlCol="0">
            <a:noAutofit/>
          </a:bodyPr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en-US"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4C3EC271-2E83-4F06-B95B-3BF8C4339DAC}" type="datetime1">
              <a:rPr lang="en-US" altLang="nl-NL"/>
              <a:pPr/>
              <a:t>12/6/2017</a:t>
            </a:fld>
            <a:endParaRPr lang="en-US" alt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78C16E2-D796-4929-BAED-FF0A89DC787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2095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28650" y="1709738"/>
            <a:ext cx="1704975" cy="0"/>
          </a:xfrm>
          <a:prstGeom prst="line">
            <a:avLst/>
          </a:prstGeom>
          <a:ln w="22225">
            <a:solidFill>
              <a:srgbClr val="008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8"/>
          <p:cNvSpPr/>
          <p:nvPr/>
        </p:nvSpPr>
        <p:spPr>
          <a:xfrm>
            <a:off x="628650" y="2022475"/>
            <a:ext cx="7920038" cy="3646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28650" y="1872000"/>
            <a:ext cx="7920038" cy="3646488"/>
          </a:xfrm>
        </p:spPr>
        <p:txBody>
          <a:bodyPr rtlCol="0">
            <a:noAutofit/>
          </a:bodyPr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en-US" noProof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51F0497-E46A-4954-A2E4-215B3171B35B}" type="datetime1">
              <a:rPr lang="en-US" altLang="nl-NL"/>
              <a:pPr/>
              <a:t>12/6/2017</a:t>
            </a:fld>
            <a:endParaRPr lang="en-US" altLang="nl-NL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5486CA-A26D-41CC-A951-4685322295B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592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8650" y="720000"/>
            <a:ext cx="7886700" cy="4776787"/>
          </a:xfrm>
        </p:spPr>
        <p:txBody>
          <a:bodyPr rtlCol="0">
            <a:noAutofit/>
          </a:bodyPr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en-US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A80F30-1877-4A25-A40B-7594B059991D}" type="datetime1">
              <a:rPr lang="en-US" altLang="nl-NL"/>
              <a:pPr/>
              <a:t>12/6/2017</a:t>
            </a:fld>
            <a:endParaRPr lang="en-US" alt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5B6B522-98CF-4A11-BA45-209B5D4D276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708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8"/>
          <p:cNvCxnSpPr/>
          <p:nvPr/>
        </p:nvCxnSpPr>
        <p:spPr>
          <a:xfrm>
            <a:off x="628650" y="2506663"/>
            <a:ext cx="17049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043493"/>
            <a:ext cx="5491162" cy="1215613"/>
          </a:xfrm>
        </p:spPr>
        <p:txBody>
          <a:bodyPr/>
          <a:lstStyle>
            <a:lvl1pPr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86231"/>
            <a:ext cx="5491162" cy="33034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079870-E4BC-45A5-ACDF-D5E0958FA3C6}" type="datetime1">
              <a:rPr lang="en-US" altLang="nl-NL"/>
              <a:pPr/>
              <a:t>12/6/2017</a:t>
            </a:fld>
            <a:endParaRPr lang="en-US" altLang="nl-N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E13AA-08FC-409E-A5AE-AEB41AF71FD0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6108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920038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stijl te bewerken</a:t>
            </a:r>
            <a:endParaRPr lang="en-US" altLang="nl-NL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71663"/>
            <a:ext cx="79200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  <a:endParaRPr lang="en-US" alt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8B8715E-0146-461C-9802-1E6F67E587A2}" type="datetime1">
              <a:rPr lang="en-US" altLang="nl-NL"/>
              <a:pPr/>
              <a:t>12/6/2017</a:t>
            </a:fld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1"/>
                </a:solidFill>
              </a:defRPr>
            </a:lvl1pPr>
          </a:lstStyle>
          <a:p>
            <a:endParaRPr lang="nl-NL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</a:defRPr>
            </a:lvl1pPr>
          </a:lstStyle>
          <a:p>
            <a:fld id="{B352CA3B-EEF8-434F-9B89-E5C5F6437D8E}" type="slidenum">
              <a:rPr lang="en-US" altLang="nl-NL"/>
              <a:pPr/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697" r:id="rId5"/>
    <p:sldLayoutId id="2147483702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0083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839B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839B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839B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839B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839B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839B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839B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839B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ts val="600"/>
        </a:spcAft>
        <a:buClr>
          <a:srgbClr val="00839B"/>
        </a:buClr>
        <a:buFont typeface=".AppleSystemUIFont"/>
        <a:buChar char="-"/>
        <a:defRPr sz="2800" kern="1200">
          <a:solidFill>
            <a:srgbClr val="A0A0A0"/>
          </a:solidFill>
          <a:latin typeface="+mn-lt"/>
          <a:ea typeface="+mn-ea"/>
          <a:cs typeface="+mn-cs"/>
        </a:defRPr>
      </a:lvl1pPr>
      <a:lvl2pPr marL="431800" indent="-228600" algn="l" rtl="0" eaLnBrk="1" fontAlgn="base" hangingPunct="1">
        <a:lnSpc>
          <a:spcPct val="90000"/>
        </a:lnSpc>
        <a:spcBef>
          <a:spcPts val="500"/>
        </a:spcBef>
        <a:spcAft>
          <a:spcPts val="600"/>
        </a:spcAft>
        <a:buClr>
          <a:srgbClr val="00839B"/>
        </a:buClr>
        <a:buFont typeface="Arial" pitchFamily="34" charset="0"/>
        <a:buChar char="•"/>
        <a:defRPr sz="2400" kern="1200">
          <a:solidFill>
            <a:srgbClr val="A0A0A0"/>
          </a:solidFill>
          <a:latin typeface="+mn-lt"/>
          <a:ea typeface="+mn-ea"/>
          <a:cs typeface="+mn-cs"/>
        </a:defRPr>
      </a:lvl2pPr>
      <a:lvl3pPr marL="863600" indent="-228600" algn="l" rtl="0" eaLnBrk="1" fontAlgn="base" hangingPunct="1">
        <a:lnSpc>
          <a:spcPct val="90000"/>
        </a:lnSpc>
        <a:spcBef>
          <a:spcPts val="500"/>
        </a:spcBef>
        <a:spcAft>
          <a:spcPts val="600"/>
        </a:spcAft>
        <a:buClr>
          <a:srgbClr val="00839B"/>
        </a:buClr>
        <a:buFont typeface="Arial" pitchFamily="34" charset="0"/>
        <a:buChar char="•"/>
        <a:defRPr sz="2000" kern="1200">
          <a:solidFill>
            <a:srgbClr val="A0A0A0"/>
          </a:solidFill>
          <a:latin typeface="+mn-lt"/>
          <a:ea typeface="+mn-ea"/>
          <a:cs typeface="+mn-cs"/>
        </a:defRPr>
      </a:lvl3pPr>
      <a:lvl4pPr marL="1295400" indent="-228600" algn="l" rtl="0" eaLnBrk="1" fontAlgn="base" hangingPunct="1">
        <a:lnSpc>
          <a:spcPct val="90000"/>
        </a:lnSpc>
        <a:spcBef>
          <a:spcPts val="500"/>
        </a:spcBef>
        <a:spcAft>
          <a:spcPts val="600"/>
        </a:spcAft>
        <a:buClr>
          <a:srgbClr val="00839B"/>
        </a:buClr>
        <a:buFont typeface="Arial" pitchFamily="34" charset="0"/>
        <a:buChar char="•"/>
        <a:defRPr kern="1200">
          <a:solidFill>
            <a:srgbClr val="A0A0A0"/>
          </a:solidFill>
          <a:latin typeface="+mn-lt"/>
          <a:ea typeface="+mn-ea"/>
          <a:cs typeface="+mn-cs"/>
        </a:defRPr>
      </a:lvl4pPr>
      <a:lvl5pPr marL="1727200" indent="-228600" algn="l" rtl="0" eaLnBrk="1" fontAlgn="base" hangingPunct="1">
        <a:lnSpc>
          <a:spcPct val="90000"/>
        </a:lnSpc>
        <a:spcBef>
          <a:spcPts val="500"/>
        </a:spcBef>
        <a:spcAft>
          <a:spcPts val="600"/>
        </a:spcAft>
        <a:buClr>
          <a:srgbClr val="00839B"/>
        </a:buClr>
        <a:buFont typeface="Arial" pitchFamily="34" charset="0"/>
        <a:buChar char="•"/>
        <a:defRPr kern="1200">
          <a:solidFill>
            <a:srgbClr val="A0A0A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ctrTitle"/>
          </p:nvPr>
        </p:nvSpPr>
        <p:spPr>
          <a:xfrm>
            <a:off x="116631" y="802433"/>
            <a:ext cx="6825343" cy="4842588"/>
          </a:xfrm>
        </p:spPr>
        <p:txBody>
          <a:bodyPr>
            <a:normAutofit/>
          </a:bodyPr>
          <a:lstStyle/>
          <a:p>
            <a:r>
              <a:rPr lang="en-US" altLang="nl-NL" sz="3200" dirty="0" err="1" smtClean="0"/>
              <a:t>Ondersteuning</a:t>
            </a:r>
            <a:r>
              <a:rPr lang="en-US" altLang="nl-NL" sz="3200" dirty="0" smtClean="0"/>
              <a:t> op </a:t>
            </a:r>
            <a:r>
              <a:rPr lang="en-US" altLang="nl-NL" sz="3200" dirty="0" err="1" smtClean="0"/>
              <a:t>maat</a:t>
            </a:r>
            <a:r>
              <a:rPr lang="en-US" altLang="nl-NL" sz="3200" dirty="0" smtClean="0"/>
              <a:t> </a:t>
            </a:r>
            <a:br>
              <a:rPr lang="en-US" altLang="nl-NL" sz="3200" dirty="0" smtClean="0"/>
            </a:br>
            <a:r>
              <a:rPr lang="en-US" altLang="nl-NL" sz="3200" dirty="0" smtClean="0"/>
              <a:t>aan </a:t>
            </a:r>
            <a:r>
              <a:rPr lang="en-US" altLang="nl-NL" sz="3200" dirty="0" err="1" smtClean="0"/>
              <a:t>personen</a:t>
            </a:r>
            <a:r>
              <a:rPr lang="en-US" altLang="nl-NL" sz="3200" dirty="0" smtClean="0"/>
              <a:t> met </a:t>
            </a:r>
            <a:r>
              <a:rPr lang="en-US" altLang="nl-NL" sz="3200" dirty="0" err="1" smtClean="0"/>
              <a:t>een</a:t>
            </a:r>
            <a:r>
              <a:rPr lang="en-US" altLang="nl-NL" sz="3200" dirty="0" smtClean="0"/>
              <a:t/>
            </a:r>
            <a:br>
              <a:rPr lang="en-US" altLang="nl-NL" sz="3200" dirty="0" smtClean="0"/>
            </a:br>
            <a:r>
              <a:rPr lang="en-US" altLang="nl-NL" sz="3200" dirty="0" err="1" smtClean="0"/>
              <a:t>verstandelijke</a:t>
            </a:r>
            <a:r>
              <a:rPr lang="en-US" altLang="nl-NL" sz="3200" dirty="0" smtClean="0"/>
              <a:t> handicap</a:t>
            </a:r>
            <a:br>
              <a:rPr lang="en-US" altLang="nl-NL" sz="3200" dirty="0" smtClean="0"/>
            </a:br>
            <a:r>
              <a:rPr lang="en-US" altLang="nl-NL" sz="3200" dirty="0" smtClean="0"/>
              <a:t>in de Westhoek</a:t>
            </a:r>
            <a:br>
              <a:rPr lang="en-US" altLang="nl-NL" sz="3200" dirty="0" smtClean="0"/>
            </a:br>
            <a:r>
              <a:rPr lang="en-US" altLang="nl-NL" sz="3200" dirty="0"/>
              <a:t/>
            </a:r>
            <a:br>
              <a:rPr lang="en-US" altLang="nl-NL" sz="3200" dirty="0"/>
            </a:br>
            <a:r>
              <a:rPr lang="en-US" altLang="nl-NL" sz="3200" dirty="0" smtClean="0"/>
              <a:t/>
            </a:r>
            <a:br>
              <a:rPr lang="en-US" altLang="nl-NL" sz="3200" dirty="0" smtClean="0"/>
            </a:br>
            <a:r>
              <a:rPr lang="fr-FR" sz="3200" i="1" dirty="0"/>
              <a:t>Soutien sur </a:t>
            </a:r>
            <a:r>
              <a:rPr lang="fr-FR" sz="3200" i="1" dirty="0" smtClean="0"/>
              <a:t>mesure</a:t>
            </a:r>
            <a:br>
              <a:rPr lang="fr-FR" sz="3200" i="1" dirty="0" smtClean="0"/>
            </a:br>
            <a:r>
              <a:rPr lang="fr-FR" sz="3200" i="1" dirty="0" smtClean="0"/>
              <a:t>pour des personnes</a:t>
            </a:r>
            <a:br>
              <a:rPr lang="fr-FR" sz="3200" i="1" dirty="0" smtClean="0"/>
            </a:br>
            <a:r>
              <a:rPr lang="fr-FR" sz="3200" i="1" dirty="0" smtClean="0"/>
              <a:t>ayant </a:t>
            </a:r>
            <a:r>
              <a:rPr lang="fr-FR" sz="3200" i="1" dirty="0"/>
              <a:t>un </a:t>
            </a:r>
            <a:r>
              <a:rPr lang="fr-FR" sz="3200" i="1" dirty="0" smtClean="0"/>
              <a:t>handicap intellectuel</a:t>
            </a:r>
            <a:br>
              <a:rPr lang="fr-FR" sz="3200" i="1" dirty="0" smtClean="0"/>
            </a:br>
            <a:r>
              <a:rPr lang="fr-FR" sz="3200" i="1" dirty="0" smtClean="0"/>
              <a:t>dans </a:t>
            </a:r>
            <a:r>
              <a:rPr lang="fr-FR" sz="3200" i="1" dirty="0"/>
              <a:t>le Westhoek</a:t>
            </a:r>
            <a:endParaRPr lang="en-US" altLang="nl-NL" sz="3200" i="1" dirty="0" smtClean="0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1849CFD-39F6-4936-9375-F6921019F02B}" type="slidenum">
              <a:rPr lang="en-US" altLang="nl-NL" sz="1400">
                <a:solidFill>
                  <a:schemeClr val="bg1"/>
                </a:solidFill>
              </a:rPr>
              <a:pPr/>
              <a:t>1</a:t>
            </a:fld>
            <a:endParaRPr lang="en-US" altLang="nl-NL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Begeleid werken</a:t>
            </a:r>
            <a:br>
              <a:rPr lang="nl-BE" dirty="0" smtClean="0"/>
            </a:br>
            <a:r>
              <a:rPr lang="fr-FR" i="1" dirty="0" smtClean="0"/>
              <a:t>Emploi assisté</a:t>
            </a:r>
            <a:endParaRPr lang="nl-NL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10</a:t>
            </a:fld>
            <a:endParaRPr lang="en-US" altLang="nl-N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68" y="1725068"/>
            <a:ext cx="2075368" cy="428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43" y="1932051"/>
            <a:ext cx="1997907" cy="416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1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Woonondersteuning</a:t>
            </a:r>
            <a:br>
              <a:rPr lang="nl-BE" dirty="0" smtClean="0"/>
            </a:br>
            <a:r>
              <a:rPr lang="fr-FR" i="1" dirty="0" smtClean="0"/>
              <a:t>Soutien résidentiel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11</a:t>
            </a:fld>
            <a:endParaRPr lang="en-US" altLang="nl-NL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4186" y="2314385"/>
            <a:ext cx="2743201" cy="2880000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0" y="2314386"/>
            <a:ext cx="1877352" cy="2880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9897" y="2314385"/>
            <a:ext cx="303972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7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Mobiele begeleiding </a:t>
            </a:r>
            <a:r>
              <a:rPr lang="nl-BE" dirty="0"/>
              <a:t>-</a:t>
            </a:r>
            <a:r>
              <a:rPr lang="nl-BE" dirty="0" smtClean="0"/>
              <a:t> </a:t>
            </a:r>
            <a:r>
              <a:rPr lang="nl-BE" dirty="0" err="1" smtClean="0"/>
              <a:t>Mobius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i="1" dirty="0" smtClean="0"/>
              <a:t>Soutien mobile - </a:t>
            </a:r>
            <a:r>
              <a:rPr lang="nl-BE" i="1" dirty="0" err="1" smtClean="0"/>
              <a:t>Mobius</a:t>
            </a:r>
            <a:endParaRPr lang="nl-NL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12</a:t>
            </a:fld>
            <a:endParaRPr lang="en-US" altLang="nl-N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88" y="1952583"/>
            <a:ext cx="1887574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58" y="1879918"/>
            <a:ext cx="4817257" cy="417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5350" y="672836"/>
            <a:ext cx="7920000" cy="706978"/>
          </a:xfrm>
        </p:spPr>
        <p:txBody>
          <a:bodyPr/>
          <a:lstStyle/>
          <a:p>
            <a:r>
              <a:rPr lang="nl-BE" dirty="0" smtClean="0"/>
              <a:t>Waar? </a:t>
            </a:r>
            <a:r>
              <a:rPr lang="nl-BE" i="1" dirty="0" err="1" smtClean="0"/>
              <a:t>Où</a:t>
            </a:r>
            <a:r>
              <a:rPr lang="nl-BE" i="1" dirty="0" smtClean="0"/>
              <a:t>?</a:t>
            </a:r>
            <a:endParaRPr lang="nl-NL" i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871999"/>
            <a:ext cx="8033569" cy="37127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sz="2600" dirty="0" smtClean="0"/>
              <a:t> &gt; 700 personen met een handicap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sz="2600" dirty="0"/>
              <a:t>l</a:t>
            </a:r>
            <a:r>
              <a:rPr lang="nl-BE" sz="2600" dirty="0" smtClean="0"/>
              <a:t>ocaties De </a:t>
            </a:r>
            <a:r>
              <a:rPr lang="nl-BE" sz="2600" dirty="0" err="1" smtClean="0"/>
              <a:t>Lovie</a:t>
            </a:r>
            <a:r>
              <a:rPr lang="nl-BE" sz="2600" dirty="0" smtClean="0"/>
              <a:t>*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sz="2600" dirty="0" smtClean="0"/>
              <a:t>aan huis of waar nodig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BE" sz="26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600" i="1" dirty="0" smtClean="0"/>
              <a:t>&gt; 700 </a:t>
            </a:r>
            <a:r>
              <a:rPr lang="fr-FR" sz="2600" i="1" dirty="0"/>
              <a:t>personnes </a:t>
            </a:r>
            <a:r>
              <a:rPr lang="fr-FR" sz="2600" i="1" dirty="0" smtClean="0"/>
              <a:t>handicapées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600" i="1" dirty="0" smtClean="0"/>
              <a:t>l'un </a:t>
            </a:r>
            <a:r>
              <a:rPr lang="fr-FR" sz="2600" i="1" dirty="0"/>
              <a:t>de nos </a:t>
            </a:r>
            <a:r>
              <a:rPr lang="fr-FR" sz="2600" i="1" dirty="0" smtClean="0"/>
              <a:t>localisations*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600" i="1" dirty="0" smtClean="0"/>
              <a:t>à </a:t>
            </a:r>
            <a:r>
              <a:rPr lang="fr-FR" sz="2600" i="1" dirty="0"/>
              <a:t>la maison ou au </a:t>
            </a:r>
            <a:r>
              <a:rPr lang="fr-FR" sz="2600" i="1" dirty="0" smtClean="0"/>
              <a:t>besoin</a:t>
            </a:r>
            <a:r>
              <a:rPr lang="nl-BE" i="1" dirty="0" smtClean="0"/>
              <a:t/>
            </a:r>
            <a:br>
              <a:rPr lang="nl-BE" i="1" dirty="0" smtClean="0"/>
            </a:br>
            <a:r>
              <a:rPr lang="nl-BE" sz="1200" dirty="0" smtClean="0"/>
              <a:t/>
            </a:r>
            <a:br>
              <a:rPr lang="nl-BE" sz="1200" dirty="0" smtClean="0"/>
            </a:br>
            <a:r>
              <a:rPr lang="nl-BE" sz="2200" i="1" dirty="0" smtClean="0"/>
              <a:t>*Diksmuide, Ieper (</a:t>
            </a:r>
            <a:r>
              <a:rPr lang="nl-BE" sz="2200" i="1" dirty="0" err="1" smtClean="0"/>
              <a:t>Elverdinge</a:t>
            </a:r>
            <a:r>
              <a:rPr lang="nl-BE" sz="2200" i="1" dirty="0" smtClean="0"/>
              <a:t>, </a:t>
            </a:r>
            <a:r>
              <a:rPr lang="nl-BE" sz="2200" i="1" dirty="0" err="1" smtClean="0"/>
              <a:t>Dikkebus</a:t>
            </a:r>
            <a:r>
              <a:rPr lang="nl-BE" sz="2200" i="1" dirty="0" smtClean="0"/>
              <a:t>), Wervik, </a:t>
            </a:r>
            <a:br>
              <a:rPr lang="nl-BE" sz="2200" i="1" dirty="0" smtClean="0"/>
            </a:br>
            <a:r>
              <a:rPr lang="nl-BE" sz="2200" i="1" dirty="0" smtClean="0"/>
              <a:t>Lo-Reninge, Alveringem (Beveren aan de IJzer), Poperinge (Proven, </a:t>
            </a:r>
            <a:r>
              <a:rPr lang="nl-BE" sz="2200" i="1" dirty="0" err="1" smtClean="0"/>
              <a:t>résidence</a:t>
            </a:r>
            <a:r>
              <a:rPr lang="nl-BE" sz="2200" i="1" dirty="0" smtClean="0"/>
              <a:t> De </a:t>
            </a:r>
            <a:r>
              <a:rPr lang="nl-BE" sz="2200" i="1" dirty="0" err="1" smtClean="0"/>
              <a:t>Lovie</a:t>
            </a:r>
            <a:r>
              <a:rPr lang="nl-BE" sz="2200" i="1" dirty="0" smtClean="0"/>
              <a:t>)…</a:t>
            </a:r>
            <a:endParaRPr lang="nl-NL" sz="2200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13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322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Inclusie</a:t>
            </a:r>
            <a:br>
              <a:rPr lang="nl-BE" dirty="0" smtClean="0"/>
            </a:br>
            <a:r>
              <a:rPr lang="nl-BE" i="1" dirty="0" err="1" smtClean="0"/>
              <a:t>Inclusion</a:t>
            </a:r>
            <a:endParaRPr lang="nl-NL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14</a:t>
            </a:fld>
            <a:endParaRPr lang="en-US" alt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49" y="2256748"/>
            <a:ext cx="3614913" cy="288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6342" y="2256748"/>
            <a:ext cx="310734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Inclusie</a:t>
            </a:r>
            <a:br>
              <a:rPr lang="nl-BE" dirty="0" smtClean="0"/>
            </a:br>
            <a:r>
              <a:rPr lang="nl-BE" i="1" dirty="0" err="1"/>
              <a:t>Inclusion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15</a:t>
            </a:fld>
            <a:endParaRPr lang="en-US" alt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0" y="2240081"/>
            <a:ext cx="3833395" cy="288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3381" y="2240081"/>
            <a:ext cx="360866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6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Buurtvervlechting</a:t>
            </a:r>
            <a:br>
              <a:rPr lang="nl-BE" dirty="0" smtClean="0"/>
            </a:br>
            <a:r>
              <a:rPr lang="fr-FR" i="1" dirty="0"/>
              <a:t>Tressage de quartier</a:t>
            </a:r>
            <a:endParaRPr lang="nl-NL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16</a:t>
            </a:fld>
            <a:endParaRPr lang="en-US" alt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1767" y="2196475"/>
            <a:ext cx="3788914" cy="288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0" y="2196475"/>
            <a:ext cx="368440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6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Werken in De </a:t>
            </a:r>
            <a:r>
              <a:rPr lang="nl-BE" dirty="0" err="1" smtClean="0"/>
              <a:t>Lovie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i="1" dirty="0" err="1" smtClean="0"/>
              <a:t>Travailler</a:t>
            </a:r>
            <a:r>
              <a:rPr lang="nl-BE" i="1" dirty="0" smtClean="0"/>
              <a:t> à De </a:t>
            </a:r>
            <a:r>
              <a:rPr lang="nl-BE" i="1" dirty="0" err="1" smtClean="0"/>
              <a:t>Lovie</a:t>
            </a:r>
            <a:endParaRPr lang="nl-NL" i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872000"/>
            <a:ext cx="4260591" cy="1701016"/>
          </a:xfrm>
        </p:spPr>
        <p:txBody>
          <a:bodyPr/>
          <a:lstStyle/>
          <a:p>
            <a:pPr marL="0" indent="0">
              <a:buNone/>
            </a:pPr>
            <a:r>
              <a:rPr lang="nl-BE" dirty="0">
                <a:latin typeface="Calibri" pitchFamily="34" charset="0"/>
                <a:ea typeface="Calibri" pitchFamily="34" charset="0"/>
                <a:cs typeface="Calibri" pitchFamily="34" charset="0"/>
              </a:rPr>
              <a:t>662 medewerkers (460 VTE)</a:t>
            </a:r>
            <a:br>
              <a:rPr lang="nl-BE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314 Poperinge</a:t>
            </a:r>
            <a:b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124 Ieper</a:t>
            </a:r>
            <a:b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224 andere gemeenten</a:t>
            </a:r>
            <a:endParaRPr lang="nl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17</a:t>
            </a:fld>
            <a:endParaRPr lang="en-US" altLang="nl-NL"/>
          </a:p>
        </p:txBody>
      </p:sp>
      <p:grpSp>
        <p:nvGrpSpPr>
          <p:cNvPr id="8" name="Groep 7"/>
          <p:cNvGrpSpPr/>
          <p:nvPr/>
        </p:nvGrpSpPr>
        <p:grpSpPr>
          <a:xfrm>
            <a:off x="954414" y="3716227"/>
            <a:ext cx="7315712" cy="1800000"/>
            <a:chOff x="899592" y="4072855"/>
            <a:chExt cx="7315712" cy="1813717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4086572"/>
              <a:ext cx="2326229" cy="1800000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4072855"/>
              <a:ext cx="2707200" cy="1800000"/>
            </a:xfrm>
            <a:prstGeom prst="rect">
              <a:avLst/>
            </a:prstGeom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4077072"/>
              <a:ext cx="2707200" cy="1800000"/>
            </a:xfrm>
            <a:prstGeom prst="rect">
              <a:avLst/>
            </a:prstGeom>
          </p:spPr>
        </p:pic>
      </p:grpSp>
      <p:sp>
        <p:nvSpPr>
          <p:cNvPr id="12" name="Tijdelijke aanduiding voor inhoud 2"/>
          <p:cNvSpPr txBox="1">
            <a:spLocks/>
          </p:cNvSpPr>
          <p:nvPr/>
        </p:nvSpPr>
        <p:spPr bwMode="auto">
          <a:xfrm>
            <a:off x="4889241" y="1881428"/>
            <a:ext cx="4260591" cy="170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0839B"/>
              </a:buClr>
              <a:buFont typeface=".AppleSystemUIFont"/>
              <a:buChar char="-"/>
              <a:defRPr sz="2800" b="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1pPr>
            <a:lvl2pPr marL="431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sz="240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2pPr>
            <a:lvl3pPr marL="8636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sz="200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3pPr>
            <a:lvl4pPr marL="1295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4pPr>
            <a:lvl5pPr marL="1727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nl-BE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662 </a:t>
            </a:r>
            <a:r>
              <a:rPr lang="nl-BE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employés (460 ETP)</a:t>
            </a:r>
            <a:br>
              <a:rPr lang="nl-BE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nl-BE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314 Poperinge</a:t>
            </a:r>
            <a:br>
              <a:rPr lang="nl-BE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nl-BE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124 Ieper</a:t>
            </a:r>
            <a:br>
              <a:rPr lang="nl-BE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nl-BE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224 </a:t>
            </a:r>
            <a:r>
              <a:rPr lang="nl-BE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autres</a:t>
            </a:r>
            <a:r>
              <a:rPr lang="nl-BE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communes</a:t>
            </a:r>
            <a:endParaRPr lang="nl-BE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1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Meer De </a:t>
            </a:r>
            <a:r>
              <a:rPr lang="nl-BE" dirty="0" err="1" smtClean="0"/>
              <a:t>Lovie</a:t>
            </a:r>
            <a:r>
              <a:rPr lang="nl-BE" dirty="0" smtClean="0"/>
              <a:t>… </a:t>
            </a:r>
            <a:r>
              <a:rPr lang="nl-BE" dirty="0"/>
              <a:t/>
            </a:r>
            <a:br>
              <a:rPr lang="nl-BE" dirty="0"/>
            </a:br>
            <a:r>
              <a:rPr lang="nl-BE" i="1" dirty="0" smtClean="0"/>
              <a:t>Plus De </a:t>
            </a:r>
            <a:r>
              <a:rPr lang="nl-BE" i="1" dirty="0" err="1"/>
              <a:t>Lovie</a:t>
            </a:r>
            <a:r>
              <a:rPr lang="nl-BE" i="1" dirty="0"/>
              <a:t>…</a:t>
            </a:r>
            <a:endParaRPr lang="nl-NL" i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6764" y="1877535"/>
            <a:ext cx="4615154" cy="3687228"/>
          </a:xfrm>
        </p:spPr>
        <p:txBody>
          <a:bodyPr/>
          <a:lstStyle/>
          <a:p>
            <a:pPr>
              <a:buFontTx/>
              <a:buChar char="-"/>
            </a:pPr>
            <a:r>
              <a:rPr lang="nl-BE" dirty="0" smtClean="0"/>
              <a:t>Winkels</a:t>
            </a:r>
          </a:p>
          <a:p>
            <a:pPr>
              <a:buFontTx/>
              <a:buChar char="-"/>
            </a:pPr>
            <a:r>
              <a:rPr lang="nl-BE" dirty="0" smtClean="0"/>
              <a:t>Bezoeken en arrangementen,</a:t>
            </a:r>
            <a:br>
              <a:rPr lang="nl-BE" dirty="0" smtClean="0"/>
            </a:br>
            <a:r>
              <a:rPr lang="nl-BE" dirty="0" smtClean="0"/>
              <a:t>evenementen</a:t>
            </a:r>
          </a:p>
          <a:p>
            <a:pPr>
              <a:buFontTx/>
              <a:buChar char="-"/>
            </a:pPr>
            <a:r>
              <a:rPr lang="nl-BE" dirty="0" smtClean="0"/>
              <a:t>Heerlijke hoeveproducten</a:t>
            </a:r>
          </a:p>
          <a:p>
            <a:pPr>
              <a:buFontTx/>
              <a:buChar char="-"/>
            </a:pPr>
            <a:r>
              <a:rPr lang="nl-BE" dirty="0" err="1" smtClean="0"/>
              <a:t>Il</a:t>
            </a:r>
            <a:r>
              <a:rPr lang="nl-BE" dirty="0" smtClean="0"/>
              <a:t> </a:t>
            </a:r>
            <a:r>
              <a:rPr lang="nl-BE" dirty="0" err="1" smtClean="0"/>
              <a:t>Sogno</a:t>
            </a:r>
            <a:endParaRPr lang="nl-BE" dirty="0"/>
          </a:p>
          <a:p>
            <a:pPr>
              <a:buFontTx/>
              <a:buChar char="-"/>
            </a:pPr>
            <a:r>
              <a:rPr lang="nl-BE" dirty="0" smtClean="0"/>
              <a:t>Project steunen</a:t>
            </a:r>
          </a:p>
          <a:p>
            <a:pPr>
              <a:buFontTx/>
              <a:buChar char="-"/>
            </a:pPr>
            <a:r>
              <a:rPr lang="nl-BE" dirty="0" smtClean="0"/>
              <a:t>Vrienden van De </a:t>
            </a:r>
            <a:r>
              <a:rPr lang="nl-BE" dirty="0" err="1" smtClean="0"/>
              <a:t>Lovie</a:t>
            </a:r>
            <a:endParaRPr lang="nl-BE" dirty="0" smtClean="0"/>
          </a:p>
          <a:p>
            <a:pPr>
              <a:buFontTx/>
              <a:buChar char="-"/>
            </a:pPr>
            <a:endParaRPr lang="nl-BE" dirty="0" smtClean="0"/>
          </a:p>
          <a:p>
            <a:pPr>
              <a:buFontTx/>
              <a:buChar char="-"/>
            </a:pPr>
            <a:endParaRPr lang="nl-BE" dirty="0" smtClean="0"/>
          </a:p>
          <a:p>
            <a:pPr>
              <a:buFontTx/>
              <a:buChar char="-"/>
            </a:pPr>
            <a:endParaRPr lang="nl-BE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18</a:t>
            </a:fld>
            <a:endParaRPr lang="en-US" altLang="nl-NL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4895846" y="1871657"/>
            <a:ext cx="4615154" cy="368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0839B"/>
              </a:buClr>
              <a:buFont typeface=".AppleSystemUIFont"/>
              <a:buChar char="-"/>
              <a:defRPr sz="2800" b="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1pPr>
            <a:lvl2pPr marL="431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sz="240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2pPr>
            <a:lvl3pPr marL="8636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sz="200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3pPr>
            <a:lvl4pPr marL="1295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4pPr>
            <a:lvl5pPr marL="1727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FontTx/>
              <a:buChar char="-"/>
            </a:pPr>
            <a:r>
              <a:rPr lang="fr-FR" i="1" dirty="0" smtClean="0"/>
              <a:t>Magasins</a:t>
            </a:r>
          </a:p>
          <a:p>
            <a:pPr defTabSz="914400">
              <a:buFontTx/>
              <a:buChar char="-"/>
            </a:pPr>
            <a:r>
              <a:rPr lang="fr-FR" i="1" dirty="0" smtClean="0"/>
              <a:t>Visites </a:t>
            </a:r>
            <a:r>
              <a:rPr lang="fr-FR" i="1" dirty="0"/>
              <a:t>et arrangements, </a:t>
            </a:r>
            <a:r>
              <a:rPr lang="fr-FR" i="1" dirty="0" smtClean="0"/>
              <a:t>événements</a:t>
            </a:r>
          </a:p>
          <a:p>
            <a:pPr defTabSz="914400">
              <a:buFontTx/>
              <a:buChar char="-"/>
            </a:pPr>
            <a:r>
              <a:rPr lang="fr-FR" i="1" dirty="0" smtClean="0"/>
              <a:t>Produits </a:t>
            </a:r>
            <a:r>
              <a:rPr lang="fr-FR" i="1" dirty="0"/>
              <a:t>agricoles </a:t>
            </a:r>
            <a:r>
              <a:rPr lang="fr-FR" i="1" dirty="0" smtClean="0"/>
              <a:t>délicieux</a:t>
            </a:r>
          </a:p>
          <a:p>
            <a:pPr defTabSz="914400">
              <a:buFontTx/>
              <a:buChar char="-"/>
            </a:pPr>
            <a:r>
              <a:rPr lang="fr-FR" i="1" dirty="0" smtClean="0"/>
              <a:t>Il </a:t>
            </a:r>
            <a:r>
              <a:rPr lang="fr-FR" i="1" dirty="0" err="1" smtClean="0"/>
              <a:t>Sogno</a:t>
            </a:r>
            <a:endParaRPr lang="fr-FR" i="1" dirty="0" smtClean="0"/>
          </a:p>
          <a:p>
            <a:pPr defTabSz="914400">
              <a:buFontTx/>
              <a:buChar char="-"/>
            </a:pPr>
            <a:r>
              <a:rPr lang="fr-FR" i="1" dirty="0" smtClean="0"/>
              <a:t>Soutenir le projet</a:t>
            </a:r>
          </a:p>
          <a:p>
            <a:pPr defTabSz="914400">
              <a:buFontTx/>
              <a:buChar char="-"/>
            </a:pPr>
            <a:r>
              <a:rPr lang="fr-FR" i="1" dirty="0" smtClean="0"/>
              <a:t>Les </a:t>
            </a:r>
            <a:r>
              <a:rPr lang="fr-FR" i="1" dirty="0"/>
              <a:t>amis de De </a:t>
            </a:r>
            <a:r>
              <a:rPr lang="fr-FR" i="1" dirty="0" err="1"/>
              <a:t>Lovie</a:t>
            </a:r>
            <a:endParaRPr lang="nl-BE" i="1" dirty="0" smtClean="0"/>
          </a:p>
          <a:p>
            <a:pPr defTabSz="914400">
              <a:buFontTx/>
              <a:buChar char="-"/>
            </a:pPr>
            <a:endParaRPr lang="nl-BE" dirty="0" smtClean="0"/>
          </a:p>
          <a:p>
            <a:pPr defTabSz="914400">
              <a:buFontTx/>
              <a:buChar char="-"/>
            </a:pP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381998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www.delovie.be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19</a:t>
            </a:fld>
            <a:endParaRPr lang="en-US" alt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58" y="1887849"/>
            <a:ext cx="6417786" cy="3960812"/>
          </a:xfrm>
        </p:spPr>
      </p:pic>
    </p:spTree>
    <p:extLst>
      <p:ext uri="{BB962C8B-B14F-4D97-AF65-F5344CB8AC3E}">
        <p14:creationId xmlns:p14="http://schemas.microsoft.com/office/powerpoint/2010/main" val="168394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112227" cy="755752"/>
          </a:xfrm>
        </p:spPr>
        <p:txBody>
          <a:bodyPr/>
          <a:lstStyle/>
          <a:p>
            <a:r>
              <a:rPr lang="nl-BE" dirty="0" smtClean="0"/>
              <a:t>Voor wie? </a:t>
            </a:r>
            <a:r>
              <a:rPr lang="nl-BE" i="1" dirty="0" smtClean="0"/>
              <a:t>Pour </a:t>
            </a:r>
            <a:r>
              <a:rPr lang="nl-BE" i="1" dirty="0" err="1" smtClean="0"/>
              <a:t>qui</a:t>
            </a:r>
            <a:r>
              <a:rPr lang="nl-BE" i="1" dirty="0" smtClean="0"/>
              <a:t>?</a:t>
            </a:r>
            <a:endParaRPr lang="nl-NL" i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6874" y="1252567"/>
            <a:ext cx="8826758" cy="3960000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jongeren en volwassenen met verstandelijke handicap</a:t>
            </a:r>
            <a:br>
              <a:rPr lang="nl-BE" dirty="0" smtClean="0"/>
            </a:br>
            <a:r>
              <a:rPr lang="nl-BE" i="1" dirty="0" smtClean="0"/>
              <a:t>d</a:t>
            </a:r>
            <a:r>
              <a:rPr lang="fr-FR" i="1" dirty="0" smtClean="0"/>
              <a:t>es </a:t>
            </a:r>
            <a:r>
              <a:rPr lang="fr-FR" i="1" dirty="0"/>
              <a:t>jeunes et </a:t>
            </a:r>
            <a:r>
              <a:rPr lang="fr-FR" i="1" dirty="0" smtClean="0"/>
              <a:t>des </a:t>
            </a:r>
            <a:r>
              <a:rPr lang="fr-FR" i="1" dirty="0"/>
              <a:t>adultes ayant </a:t>
            </a:r>
            <a:r>
              <a:rPr lang="fr-FR" i="1" dirty="0" smtClean="0"/>
              <a:t>un handicap intellectuel</a:t>
            </a:r>
            <a:r>
              <a:rPr lang="nl-BE" dirty="0" smtClean="0"/>
              <a:t/>
            </a:r>
            <a:br>
              <a:rPr lang="nl-BE" dirty="0" smtClean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2</a:t>
            </a:fld>
            <a:endParaRPr lang="en-US" alt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0" y="2808980"/>
            <a:ext cx="3212539" cy="2880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00" y="2808980"/>
            <a:ext cx="1920000" cy="2880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7464" y="2808980"/>
            <a:ext cx="199064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2636875"/>
            <a:ext cx="5491162" cy="3452778"/>
          </a:xfrm>
        </p:spPr>
        <p:txBody>
          <a:bodyPr/>
          <a:lstStyle/>
          <a:p>
            <a:r>
              <a:rPr lang="nl-BE" sz="1600" dirty="0" smtClean="0"/>
              <a:t>De Lovie vzw</a:t>
            </a:r>
            <a:br>
              <a:rPr lang="nl-BE" sz="1600" dirty="0" smtClean="0"/>
            </a:br>
            <a:r>
              <a:rPr lang="nl-BE" sz="1600" dirty="0" err="1" smtClean="0"/>
              <a:t>Krombeekseweg</a:t>
            </a:r>
            <a:r>
              <a:rPr lang="nl-BE" sz="1600" dirty="0" smtClean="0"/>
              <a:t> 82</a:t>
            </a:r>
            <a:r>
              <a:rPr lang="nl-BE" sz="1600" dirty="0"/>
              <a:t/>
            </a:r>
            <a:br>
              <a:rPr lang="nl-BE" sz="1600" dirty="0"/>
            </a:br>
            <a:r>
              <a:rPr lang="nl-BE" sz="1600" dirty="0" smtClean="0"/>
              <a:t>8970 Poperinge</a:t>
            </a:r>
            <a:br>
              <a:rPr lang="nl-BE" sz="1600" dirty="0" smtClean="0"/>
            </a:br>
            <a:r>
              <a:rPr lang="nl-BE" sz="1600" dirty="0" smtClean="0"/>
              <a:t>057 334965</a:t>
            </a:r>
            <a:br>
              <a:rPr lang="nl-BE" sz="1600" dirty="0" smtClean="0"/>
            </a:br>
            <a:r>
              <a:rPr lang="nl-BE" sz="1600" dirty="0" smtClean="0"/>
              <a:t/>
            </a:r>
            <a:br>
              <a:rPr lang="nl-BE" sz="1600" dirty="0" smtClean="0"/>
            </a:br>
            <a:r>
              <a:rPr lang="nl-BE" sz="1600" dirty="0" smtClean="0"/>
              <a:t>www.delovie.be</a:t>
            </a:r>
            <a:br>
              <a:rPr lang="nl-BE" sz="1600" dirty="0" smtClean="0"/>
            </a:br>
            <a:r>
              <a:rPr lang="nl-BE" sz="1600" dirty="0" smtClean="0"/>
              <a:t>www.facebook.com/deloviepoperinge</a:t>
            </a:r>
          </a:p>
          <a:p>
            <a:endParaRPr lang="nl-BE" sz="160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E13AA-08FC-409E-A5AE-AEB41AF71FD0}" type="slidenum">
              <a:rPr lang="en-US" altLang="nl-NL" smtClean="0"/>
              <a:pPr/>
              <a:t>20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41944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281" y="254924"/>
            <a:ext cx="7920000" cy="642581"/>
          </a:xfrm>
        </p:spPr>
        <p:txBody>
          <a:bodyPr/>
          <a:lstStyle/>
          <a:p>
            <a:r>
              <a:rPr lang="nl-BE" dirty="0" smtClean="0"/>
              <a:t>Voor wie? </a:t>
            </a:r>
            <a:r>
              <a:rPr lang="nl-BE" i="1" dirty="0" smtClean="0"/>
              <a:t>Pour </a:t>
            </a:r>
            <a:r>
              <a:rPr lang="nl-BE" i="1" dirty="0" err="1" smtClean="0"/>
              <a:t>qui</a:t>
            </a:r>
            <a:r>
              <a:rPr lang="nl-BE" i="1" dirty="0" smtClean="0"/>
              <a:t>?</a:t>
            </a:r>
            <a:endParaRPr lang="nl-NL" i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7281" y="1015936"/>
            <a:ext cx="5043647" cy="5823904"/>
          </a:xfrm>
        </p:spPr>
        <p:txBody>
          <a:bodyPr/>
          <a:lstStyle/>
          <a:p>
            <a:pPr marL="0" indent="0">
              <a:buNone/>
            </a:pPr>
            <a:r>
              <a:rPr lang="nl-BE" sz="2500" b="1" dirty="0" smtClean="0"/>
              <a:t>bijkomende zorgvragen</a:t>
            </a:r>
            <a:r>
              <a:rPr lang="nl-BE" sz="2500" dirty="0" smtClean="0"/>
              <a:t>: </a:t>
            </a:r>
            <a:br>
              <a:rPr lang="nl-BE" sz="2500" dirty="0" smtClean="0"/>
            </a:br>
            <a:r>
              <a:rPr lang="nl-BE" sz="2500" dirty="0" smtClean="0"/>
              <a:t>- autisme</a:t>
            </a:r>
            <a:br>
              <a:rPr lang="nl-BE" sz="2500" dirty="0" smtClean="0"/>
            </a:br>
            <a:r>
              <a:rPr lang="nl-BE" sz="2500" dirty="0" smtClean="0"/>
              <a:t>- gedrag</a:t>
            </a:r>
            <a:br>
              <a:rPr lang="nl-BE" sz="2500" dirty="0" smtClean="0"/>
            </a:br>
            <a:r>
              <a:rPr lang="nl-BE" sz="2500" dirty="0" smtClean="0"/>
              <a:t>- psychische kwetsbaarheid </a:t>
            </a:r>
            <a:br>
              <a:rPr lang="nl-BE" sz="2500" dirty="0" smtClean="0"/>
            </a:br>
            <a:r>
              <a:rPr lang="nl-BE" sz="2500" dirty="0" smtClean="0"/>
              <a:t>- medische of fysieke problemen</a:t>
            </a:r>
            <a:br>
              <a:rPr lang="nl-BE" sz="2500" dirty="0" smtClean="0"/>
            </a:br>
            <a:r>
              <a:rPr lang="nl-BE" sz="2500" dirty="0" smtClean="0"/>
              <a:t>- senioren en dementie</a:t>
            </a:r>
            <a:br>
              <a:rPr lang="nl-BE" sz="2500" dirty="0" smtClean="0"/>
            </a:br>
            <a:r>
              <a:rPr lang="nl-BE" sz="2500" dirty="0" smtClean="0"/>
              <a:t/>
            </a:r>
            <a:br>
              <a:rPr lang="nl-BE" sz="2500" dirty="0" smtClean="0"/>
            </a:br>
            <a:r>
              <a:rPr lang="fr-FR" sz="2500" b="1" i="1" dirty="0" smtClean="0"/>
              <a:t>questions </a:t>
            </a:r>
            <a:r>
              <a:rPr lang="fr-FR" sz="2500" b="1" i="1" dirty="0"/>
              <a:t>de soins </a:t>
            </a:r>
            <a:r>
              <a:rPr lang="fr-FR" sz="2500" b="1" i="1" dirty="0" smtClean="0"/>
              <a:t>supplémentaires</a:t>
            </a:r>
            <a:r>
              <a:rPr lang="fr-FR" sz="2500" i="1" dirty="0"/>
              <a:t>: </a:t>
            </a:r>
            <a:br>
              <a:rPr lang="fr-FR" sz="2500" i="1" dirty="0"/>
            </a:br>
            <a:r>
              <a:rPr lang="fr-FR" sz="2500" i="1" dirty="0" smtClean="0"/>
              <a:t>- autisme</a:t>
            </a:r>
            <a:br>
              <a:rPr lang="fr-FR" sz="2500" i="1" dirty="0" smtClean="0"/>
            </a:br>
            <a:r>
              <a:rPr lang="fr-FR" sz="2500" i="1" dirty="0" smtClean="0"/>
              <a:t>- comportement</a:t>
            </a:r>
            <a:br>
              <a:rPr lang="fr-FR" sz="2500" i="1" dirty="0" smtClean="0"/>
            </a:br>
            <a:r>
              <a:rPr lang="fr-FR" sz="2500" i="1" dirty="0" smtClean="0"/>
              <a:t>- vulnérabilité mentale</a:t>
            </a:r>
            <a:br>
              <a:rPr lang="fr-FR" sz="2500" i="1" dirty="0" smtClean="0"/>
            </a:br>
            <a:r>
              <a:rPr lang="fr-FR" sz="2500" i="1" dirty="0" smtClean="0"/>
              <a:t>- problèmes </a:t>
            </a:r>
            <a:r>
              <a:rPr lang="fr-FR" sz="2500" i="1" dirty="0"/>
              <a:t>médicaux ou </a:t>
            </a:r>
            <a:r>
              <a:rPr lang="fr-FR" sz="2500" i="1" dirty="0" smtClean="0"/>
              <a:t>physiques</a:t>
            </a:r>
            <a:br>
              <a:rPr lang="fr-FR" sz="2500" i="1" dirty="0" smtClean="0"/>
            </a:br>
            <a:r>
              <a:rPr lang="fr-FR" sz="2500" i="1" dirty="0" smtClean="0"/>
              <a:t>- personnes </a:t>
            </a:r>
            <a:r>
              <a:rPr lang="fr-FR" sz="2500" i="1" dirty="0"/>
              <a:t>âgées et démence</a:t>
            </a:r>
            <a:endParaRPr lang="nl-BE" sz="2500" i="1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3</a:t>
            </a:fld>
            <a:endParaRPr lang="en-US" alt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5041" y="3278036"/>
            <a:ext cx="3313289" cy="270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928" y="341174"/>
            <a:ext cx="373109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1851" y="242091"/>
            <a:ext cx="7920000" cy="3960000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bijkomende zorgvragen: nood extra hulpmiddelen</a:t>
            </a:r>
            <a:br>
              <a:rPr lang="nl-BE" dirty="0" smtClean="0"/>
            </a:br>
            <a:r>
              <a:rPr lang="fr-FR" i="1" dirty="0"/>
              <a:t>des questions de soins supplémentaires: besoin d'outils supplémentaires</a:t>
            </a:r>
            <a:endParaRPr lang="nl-BE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4</a:t>
            </a:fld>
            <a:endParaRPr lang="en-US" alt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0"/>
          <a:stretch/>
        </p:blipFill>
        <p:spPr>
          <a:xfrm>
            <a:off x="626720" y="2222091"/>
            <a:ext cx="3734590" cy="329561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54"/>
          <a:stretch/>
        </p:blipFill>
        <p:spPr>
          <a:xfrm>
            <a:off x="4852750" y="2222091"/>
            <a:ext cx="3588636" cy="32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1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629" y="98023"/>
            <a:ext cx="9013371" cy="923289"/>
          </a:xfrm>
        </p:spPr>
        <p:txBody>
          <a:bodyPr/>
          <a:lstStyle/>
          <a:p>
            <a:r>
              <a:rPr lang="nl-BE" sz="3200" dirty="0"/>
              <a:t>Gespecialiseerde zorg </a:t>
            </a:r>
            <a:r>
              <a:rPr lang="nl-BE" sz="3200" dirty="0" smtClean="0"/>
              <a:t>: perspectiefnota 2020</a:t>
            </a:r>
            <a:r>
              <a:rPr lang="nl-BE" sz="3200" dirty="0"/>
              <a:t> </a:t>
            </a:r>
            <a:r>
              <a:rPr lang="nl-BE" sz="3200" dirty="0" smtClean="0"/>
              <a:t>?</a:t>
            </a:r>
            <a:br>
              <a:rPr lang="nl-BE" sz="3200" dirty="0" smtClean="0"/>
            </a:br>
            <a:r>
              <a:rPr lang="fr-FR" sz="3200" i="1" dirty="0"/>
              <a:t>Soins spécialisés </a:t>
            </a:r>
            <a:r>
              <a:rPr lang="fr-FR" sz="3200" i="1" dirty="0" smtClean="0"/>
              <a:t>: la </a:t>
            </a:r>
            <a:r>
              <a:rPr lang="fr-FR" sz="3200" i="1" dirty="0"/>
              <a:t>note de perspective </a:t>
            </a:r>
            <a:r>
              <a:rPr lang="fr-FR" sz="3200" i="1" dirty="0" smtClean="0"/>
              <a:t>2020 ?</a:t>
            </a:r>
            <a:endParaRPr lang="nl-NL" sz="3200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5</a:t>
            </a:fld>
            <a:endParaRPr lang="en-US" alt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85610" y="1126630"/>
            <a:ext cx="8844788" cy="550031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Ovaal 7"/>
          <p:cNvSpPr/>
          <p:nvPr/>
        </p:nvSpPr>
        <p:spPr>
          <a:xfrm>
            <a:off x="719572" y="2088232"/>
            <a:ext cx="7776864" cy="44371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3254456" y="2263282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 smtClean="0">
                <a:latin typeface="Calibri" panose="020F0502020204030204" pitchFamily="34" charset="0"/>
              </a:rPr>
              <a:t>nRTH</a:t>
            </a:r>
            <a:r>
              <a:rPr lang="nl-BE" sz="1600" dirty="0" smtClean="0">
                <a:latin typeface="Calibri" panose="020F0502020204030204" pitchFamily="34" charset="0"/>
              </a:rPr>
              <a:t> gespecialiseerde zorg</a:t>
            </a:r>
            <a:endParaRPr lang="nl-BE" sz="1600" dirty="0">
              <a:latin typeface="Calibri" panose="020F0502020204030204" pitchFamily="34" charset="0"/>
            </a:endParaRPr>
          </a:p>
        </p:txBody>
      </p:sp>
      <p:sp>
        <p:nvSpPr>
          <p:cNvPr id="10" name="Ovaal 9"/>
          <p:cNvSpPr/>
          <p:nvPr/>
        </p:nvSpPr>
        <p:spPr>
          <a:xfrm>
            <a:off x="1655676" y="2695330"/>
            <a:ext cx="5904656" cy="3600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/>
          <p:cNvSpPr txBox="1"/>
          <p:nvPr/>
        </p:nvSpPr>
        <p:spPr>
          <a:xfrm>
            <a:off x="2411760" y="3058554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alibri" panose="020F0502020204030204" pitchFamily="34" charset="0"/>
              </a:rPr>
              <a:t>Reguliere, algemene maatschappelijke hulpverlening</a:t>
            </a:r>
            <a:endParaRPr lang="nl-BE" sz="1600" dirty="0">
              <a:latin typeface="Calibri" panose="020F0502020204030204" pitchFamily="34" charset="0"/>
            </a:endParaRPr>
          </a:p>
        </p:txBody>
      </p:sp>
      <p:sp>
        <p:nvSpPr>
          <p:cNvPr id="12" name="Ovaal 11"/>
          <p:cNvSpPr/>
          <p:nvPr/>
        </p:nvSpPr>
        <p:spPr>
          <a:xfrm>
            <a:off x="2179864" y="3797752"/>
            <a:ext cx="4856280" cy="2640486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/>
          <p:cNvSpPr txBox="1"/>
          <p:nvPr/>
        </p:nvSpPr>
        <p:spPr>
          <a:xfrm>
            <a:off x="2638795" y="4078820"/>
            <a:ext cx="4000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alibri" panose="020F0502020204030204" pitchFamily="34" charset="0"/>
              </a:rPr>
              <a:t>Familie, vrienden, buren, kennissen, vrijwilligers</a:t>
            </a:r>
            <a:endParaRPr lang="nl-BE" sz="1600" dirty="0">
              <a:latin typeface="Calibri" panose="020F0502020204030204" pitchFamily="34" charset="0"/>
            </a:endParaRPr>
          </a:p>
        </p:txBody>
      </p:sp>
      <p:sp>
        <p:nvSpPr>
          <p:cNvPr id="14" name="Ovaal 13"/>
          <p:cNvSpPr/>
          <p:nvPr/>
        </p:nvSpPr>
        <p:spPr>
          <a:xfrm>
            <a:off x="2773930" y="4725144"/>
            <a:ext cx="3668148" cy="1595742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/>
          <p:cNvSpPr txBox="1"/>
          <p:nvPr/>
        </p:nvSpPr>
        <p:spPr>
          <a:xfrm>
            <a:off x="2607652" y="4875043"/>
            <a:ext cx="4000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alibri" panose="020F0502020204030204" pitchFamily="34" charset="0"/>
              </a:rPr>
              <a:t>Eigen gezin of dichte netwerk</a:t>
            </a:r>
            <a:endParaRPr lang="nl-BE" sz="1600" dirty="0">
              <a:latin typeface="Calibri" panose="020F0502020204030204" pitchFamily="34" charset="0"/>
            </a:endParaRPr>
          </a:p>
        </p:txBody>
      </p:sp>
      <p:sp>
        <p:nvSpPr>
          <p:cNvPr id="16" name="Ovaal 15"/>
          <p:cNvSpPr/>
          <p:nvPr/>
        </p:nvSpPr>
        <p:spPr>
          <a:xfrm>
            <a:off x="3815916" y="5291671"/>
            <a:ext cx="1512168" cy="885582"/>
          </a:xfrm>
          <a:prstGeom prst="ellipse">
            <a:avLst/>
          </a:prstGeom>
          <a:solidFill>
            <a:srgbClr val="FF00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/>
          <p:cNvSpPr txBox="1"/>
          <p:nvPr/>
        </p:nvSpPr>
        <p:spPr>
          <a:xfrm>
            <a:off x="2602175" y="5333223"/>
            <a:ext cx="4000704" cy="6463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nl-BE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Centrale </a:t>
            </a:r>
          </a:p>
          <a:p>
            <a:pPr algn="ctr"/>
            <a:r>
              <a:rPr lang="nl-BE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persoon</a:t>
            </a:r>
            <a:endParaRPr lang="nl-BE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Ovale toelichting 17"/>
          <p:cNvSpPr/>
          <p:nvPr/>
        </p:nvSpPr>
        <p:spPr>
          <a:xfrm>
            <a:off x="6782278" y="1330361"/>
            <a:ext cx="2248120" cy="1008112"/>
          </a:xfrm>
          <a:prstGeom prst="wedgeEllipseCallout">
            <a:avLst>
              <a:gd name="adj1" fmla="val -129475"/>
              <a:gd name="adj2" fmla="val 75938"/>
            </a:avLst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nl-B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VAPH-organisaties</a:t>
            </a:r>
            <a:endParaRPr lang="nl-BE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9" name="Rechte verbindingslijn met pijl 18"/>
          <p:cNvCxnSpPr>
            <a:stCxn id="18" idx="4"/>
          </p:cNvCxnSpPr>
          <p:nvPr/>
        </p:nvCxnSpPr>
        <p:spPr>
          <a:xfrm flipH="1">
            <a:off x="6579996" y="2338473"/>
            <a:ext cx="1326342" cy="1304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>
            <a:stCxn id="18" idx="4"/>
          </p:cNvCxnSpPr>
          <p:nvPr/>
        </p:nvCxnSpPr>
        <p:spPr>
          <a:xfrm flipH="1">
            <a:off x="6598584" y="2338473"/>
            <a:ext cx="1307754" cy="2337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>
            <a:stCxn id="18" idx="4"/>
          </p:cNvCxnSpPr>
          <p:nvPr/>
        </p:nvCxnSpPr>
        <p:spPr>
          <a:xfrm flipH="1">
            <a:off x="5934054" y="2338473"/>
            <a:ext cx="1972284" cy="2953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>
            <a:stCxn id="18" idx="4"/>
          </p:cNvCxnSpPr>
          <p:nvPr/>
        </p:nvCxnSpPr>
        <p:spPr>
          <a:xfrm flipH="1">
            <a:off x="5084562" y="2338473"/>
            <a:ext cx="2821776" cy="327636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kstvak 22"/>
          <p:cNvSpPr txBox="1"/>
          <p:nvPr/>
        </p:nvSpPr>
        <p:spPr>
          <a:xfrm>
            <a:off x="606083" y="1574725"/>
            <a:ext cx="18002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Calibri" panose="020F0502020204030204" pitchFamily="34" charset="0"/>
              </a:rPr>
              <a:t>O</a:t>
            </a:r>
            <a:r>
              <a:rPr lang="nl-BE" sz="1600" dirty="0" smtClean="0">
                <a:latin typeface="Calibri" panose="020F0502020204030204" pitchFamily="34" charset="0"/>
              </a:rPr>
              <a:t>ndersteuning:</a:t>
            </a:r>
          </a:p>
          <a:p>
            <a:r>
              <a:rPr lang="nl-BE" sz="1600" dirty="0">
                <a:latin typeface="Calibri" panose="020F0502020204030204" pitchFamily="34" charset="0"/>
              </a:rPr>
              <a:t> </a:t>
            </a:r>
            <a:r>
              <a:rPr lang="nl-BE" sz="1600" dirty="0" smtClean="0">
                <a:latin typeface="Calibri" panose="020F0502020204030204" pitchFamily="34" charset="0"/>
              </a:rPr>
              <a:t> Ambulant/mobiel</a:t>
            </a:r>
          </a:p>
          <a:p>
            <a:r>
              <a:rPr lang="nl-BE" sz="1600" dirty="0" smtClean="0">
                <a:latin typeface="Calibri" panose="020F0502020204030204" pitchFamily="34" charset="0"/>
              </a:rPr>
              <a:t>  </a:t>
            </a:r>
            <a:r>
              <a:rPr lang="nl-BE" sz="1600" dirty="0" err="1" smtClean="0">
                <a:latin typeface="Calibri" panose="020F0502020204030204" pitchFamily="34" charset="0"/>
              </a:rPr>
              <a:t>dagondersteuning</a:t>
            </a:r>
            <a:endParaRPr lang="nl-BE" sz="1600" dirty="0" smtClean="0">
              <a:latin typeface="Calibri" panose="020F0502020204030204" pitchFamily="34" charset="0"/>
            </a:endParaRPr>
          </a:p>
          <a:p>
            <a:r>
              <a:rPr lang="nl-BE" sz="1600" dirty="0" smtClean="0">
                <a:latin typeface="Calibri" panose="020F0502020204030204" pitchFamily="34" charset="0"/>
              </a:rPr>
              <a:t>  verblijf</a:t>
            </a:r>
            <a:endParaRPr lang="nl-BE" sz="1600" dirty="0">
              <a:latin typeface="Calibri" panose="020F050202020403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7015010" y="3367006"/>
            <a:ext cx="2030828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nl-BE" sz="1600" dirty="0" smtClean="0">
                <a:latin typeface="Calibri" panose="020F0502020204030204" pitchFamily="34" charset="0"/>
              </a:rPr>
              <a:t>ondersteuning  samen met anderen: rechtstreeks en niet-rechtstreeks</a:t>
            </a:r>
            <a:endParaRPr lang="nl-BE" sz="1600" dirty="0">
              <a:latin typeface="Calibri" panose="020F0502020204030204" pitchFamily="34" charset="0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6092414" y="995029"/>
            <a:ext cx="2664296" cy="338554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alibri" panose="020F0502020204030204" pitchFamily="34" charset="0"/>
              </a:rPr>
              <a:t>En combinaties van beide !!!</a:t>
            </a:r>
            <a:endParaRPr lang="nl-BE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Ondersteuning op maat</a:t>
            </a:r>
            <a:br>
              <a:rPr lang="nl-BE" dirty="0" smtClean="0"/>
            </a:br>
            <a:r>
              <a:rPr lang="fr-FR" i="1" dirty="0"/>
              <a:t>Soutien sur mesure</a:t>
            </a:r>
            <a:endParaRPr lang="nl-NL" b="1" cap="small" dirty="0">
              <a:solidFill>
                <a:srgbClr val="A0A0A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49" y="1720763"/>
            <a:ext cx="8004073" cy="450305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sz="2600" dirty="0" smtClean="0"/>
              <a:t>kwaliteit van leven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sz="2600" dirty="0"/>
              <a:t>z</a:t>
            </a:r>
            <a:r>
              <a:rPr lang="nl-BE" sz="2600" dirty="0" smtClean="0"/>
              <a:t>o veel mogelijk gewoon, zo weinig mogelijk uitzonderlijk</a:t>
            </a:r>
            <a:endParaRPr lang="nl-BE" sz="2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sz="2600" dirty="0"/>
              <a:t>s</a:t>
            </a:r>
            <a:r>
              <a:rPr lang="nl-BE" sz="2600" dirty="0" smtClean="0"/>
              <a:t>amenwerking met directe netwerk, reguliere diensten en andere gespecialiseerde ondersteuners</a:t>
            </a:r>
            <a:br>
              <a:rPr lang="nl-BE" sz="2600" dirty="0" smtClean="0"/>
            </a:br>
            <a:endParaRPr lang="nl-BE" sz="26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600" i="1" dirty="0"/>
              <a:t>qualité de </a:t>
            </a:r>
            <a:r>
              <a:rPr lang="fr-FR" sz="2600" i="1" dirty="0" smtClean="0"/>
              <a:t>vie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600" i="1" dirty="0" smtClean="0"/>
              <a:t>autant </a:t>
            </a:r>
            <a:r>
              <a:rPr lang="fr-FR" sz="2600" i="1" dirty="0"/>
              <a:t>que possible </a:t>
            </a:r>
            <a:r>
              <a:rPr lang="fr-FR" sz="2600" i="1" dirty="0" smtClean="0"/>
              <a:t>normalement, </a:t>
            </a:r>
            <a:r>
              <a:rPr lang="fr-FR" sz="2600" i="1" dirty="0"/>
              <a:t>aussi peu que possible </a:t>
            </a:r>
            <a:r>
              <a:rPr lang="fr-FR" sz="2600" i="1" dirty="0" smtClean="0"/>
              <a:t>exceptionnellement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600" i="1" dirty="0" smtClean="0"/>
              <a:t>coopération </a:t>
            </a:r>
            <a:r>
              <a:rPr lang="fr-FR" sz="2600" i="1" dirty="0"/>
              <a:t>avec </a:t>
            </a:r>
            <a:r>
              <a:rPr lang="fr-FR" sz="2600" i="1" dirty="0" smtClean="0"/>
              <a:t>réseau </a:t>
            </a:r>
            <a:r>
              <a:rPr lang="fr-FR" sz="2600" i="1" dirty="0"/>
              <a:t>direct, des services réguliers et d'autres partisans spécialisés</a:t>
            </a:r>
            <a:endParaRPr lang="nl-NL" sz="2600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681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Ondersteuning op maat</a:t>
            </a:r>
            <a:br>
              <a:rPr lang="nl-BE" dirty="0" smtClean="0"/>
            </a:br>
            <a:r>
              <a:rPr lang="fr-FR" i="1" dirty="0"/>
              <a:t>Soutien sur mesure</a:t>
            </a:r>
            <a:endParaRPr lang="nl-NL" b="1" cap="small" dirty="0">
              <a:solidFill>
                <a:srgbClr val="A0A0A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776750"/>
            <a:ext cx="4036656" cy="42049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nl-BE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dirty="0"/>
              <a:t>o</a:t>
            </a:r>
            <a:r>
              <a:rPr lang="nl-BE" dirty="0" smtClean="0"/>
              <a:t>nderwijs </a:t>
            </a:r>
            <a:r>
              <a:rPr lang="nl-BE" dirty="0"/>
              <a:t>(De Pinker)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dirty="0" smtClean="0"/>
              <a:t>individuele begeleiding</a:t>
            </a:r>
            <a:endParaRPr lang="nl-BE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dirty="0" err="1"/>
              <a:t>d</a:t>
            </a:r>
            <a:r>
              <a:rPr lang="nl-BE" dirty="0" err="1" smtClean="0"/>
              <a:t>agondersteuning</a:t>
            </a:r>
            <a:endParaRPr lang="nl-BE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dirty="0" smtClean="0"/>
              <a:t>woonondersteuning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7</a:t>
            </a:fld>
            <a:endParaRPr lang="en-US" altLang="nl-NL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4478694" y="1776750"/>
            <a:ext cx="4036656" cy="42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0839B"/>
              </a:buClr>
              <a:buFont typeface=".AppleSystemUIFont"/>
              <a:buChar char="-"/>
              <a:defRPr sz="2800" b="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1pPr>
            <a:lvl2pPr marL="431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sz="240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2pPr>
            <a:lvl3pPr marL="8636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sz="200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3pPr>
            <a:lvl4pPr marL="1295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4pPr>
            <a:lvl5pPr marL="1727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nl-BE" dirty="0" smtClean="0"/>
          </a:p>
          <a:p>
            <a:pPr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i="1" dirty="0" smtClean="0"/>
              <a:t>éducation (De </a:t>
            </a:r>
            <a:r>
              <a:rPr lang="fr-FR" i="1" dirty="0" err="1" smtClean="0"/>
              <a:t>Pinker</a:t>
            </a:r>
            <a:r>
              <a:rPr lang="fr-FR" i="1" dirty="0" smtClean="0"/>
              <a:t>)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i="1" dirty="0" smtClean="0"/>
              <a:t>soutien individuel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i="1" dirty="0" smtClean="0"/>
              <a:t>support de jour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i="1" dirty="0" smtClean="0"/>
              <a:t>soutien résidentiel</a:t>
            </a:r>
            <a:endParaRPr lang="nl-BE" i="1" dirty="0"/>
          </a:p>
        </p:txBody>
      </p:sp>
    </p:spTree>
    <p:extLst>
      <p:ext uri="{BB962C8B-B14F-4D97-AF65-F5344CB8AC3E}">
        <p14:creationId xmlns:p14="http://schemas.microsoft.com/office/powerpoint/2010/main" val="11060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Individuele begeleiding</a:t>
            </a:r>
            <a:br>
              <a:rPr lang="nl-BE" dirty="0" smtClean="0"/>
            </a:br>
            <a:r>
              <a:rPr lang="nl-BE" dirty="0" smtClean="0"/>
              <a:t>S</a:t>
            </a:r>
            <a:r>
              <a:rPr lang="fr-FR" i="1" dirty="0" err="1" smtClean="0"/>
              <a:t>outien</a:t>
            </a:r>
            <a:r>
              <a:rPr lang="fr-FR" i="1" dirty="0" smtClean="0"/>
              <a:t> individuel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872000"/>
            <a:ext cx="2105219" cy="10558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dirty="0" smtClean="0"/>
              <a:t>ambulant</a:t>
            </a:r>
            <a:endParaRPr lang="nl-BE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dirty="0" smtClean="0"/>
              <a:t>mobiel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8</a:t>
            </a:fld>
            <a:endParaRPr lang="en-US" altLang="nl-NL"/>
          </a:p>
        </p:txBody>
      </p:sp>
      <p:grpSp>
        <p:nvGrpSpPr>
          <p:cNvPr id="8" name="Groep 7"/>
          <p:cNvGrpSpPr/>
          <p:nvPr/>
        </p:nvGrpSpPr>
        <p:grpSpPr>
          <a:xfrm>
            <a:off x="570461" y="3203241"/>
            <a:ext cx="6945041" cy="1800000"/>
            <a:chOff x="570461" y="3203241"/>
            <a:chExt cx="6945041" cy="1800000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61" y="3203241"/>
              <a:ext cx="2069004" cy="1800000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465" y="3203241"/>
              <a:ext cx="2476037" cy="1800000"/>
            </a:xfrm>
            <a:prstGeom prst="rect">
              <a:avLst/>
            </a:prstGeom>
          </p:spPr>
        </p:pic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502" y="3203241"/>
              <a:ext cx="2400000" cy="1800000"/>
            </a:xfrm>
            <a:prstGeom prst="rect">
              <a:avLst/>
            </a:prstGeom>
          </p:spPr>
        </p:pic>
      </p:grpSp>
      <p:sp>
        <p:nvSpPr>
          <p:cNvPr id="9" name="Tijdelijke aanduiding voor inhoud 2"/>
          <p:cNvSpPr txBox="1">
            <a:spLocks/>
          </p:cNvSpPr>
          <p:nvPr/>
        </p:nvSpPr>
        <p:spPr bwMode="auto">
          <a:xfrm>
            <a:off x="4062892" y="1872000"/>
            <a:ext cx="2105219" cy="105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0839B"/>
              </a:buClr>
              <a:buFont typeface=".AppleSystemUIFont"/>
              <a:buChar char="-"/>
              <a:defRPr sz="2800" b="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1pPr>
            <a:lvl2pPr marL="431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sz="240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2pPr>
            <a:lvl3pPr marL="8636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sz="200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3pPr>
            <a:lvl4pPr marL="1295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4pPr>
            <a:lvl5pPr marL="1727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839B"/>
              </a:buClr>
              <a:buFont typeface="Arial" pitchFamily="34" charset="0"/>
              <a:buChar char="•"/>
              <a:defRPr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i="1" dirty="0" smtClean="0"/>
              <a:t>ambulant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l-BE" i="1" dirty="0" smtClean="0"/>
              <a:t>mobile</a:t>
            </a:r>
          </a:p>
          <a:p>
            <a:pPr marL="0" indent="0" defTabSz="914400">
              <a:buFont typeface=".AppleSystemUIFont"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3147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437" y="2268452"/>
            <a:ext cx="3034514" cy="28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Dagondersteuning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S</a:t>
            </a:r>
            <a:r>
              <a:rPr lang="fr-FR" i="1" dirty="0" err="1" smtClean="0"/>
              <a:t>upport</a:t>
            </a:r>
            <a:r>
              <a:rPr lang="fr-FR" i="1" dirty="0" smtClean="0"/>
              <a:t> </a:t>
            </a:r>
            <a:r>
              <a:rPr lang="fr-FR" i="1" dirty="0"/>
              <a:t>de </a:t>
            </a:r>
            <a:r>
              <a:rPr lang="fr-FR" i="1" dirty="0" smtClean="0"/>
              <a:t>jour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7C2B-EA4E-49B2-B053-A4C81D0499B6}" type="slidenum">
              <a:rPr lang="en-US" altLang="nl-NL" smtClean="0"/>
              <a:pPr/>
              <a:t>9</a:t>
            </a:fld>
            <a:endParaRPr lang="en-US" altLang="nl-NL"/>
          </a:p>
        </p:txBody>
      </p:sp>
      <p:pic>
        <p:nvPicPr>
          <p:cNvPr id="6" name="Tijdelijke aanduiding voor inhoud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4198" y="2268452"/>
            <a:ext cx="362923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ijdelijke aanduiding voor inhoud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68452"/>
            <a:ext cx="1916008" cy="2880000"/>
          </a:xfrm>
        </p:spPr>
      </p:pic>
    </p:spTree>
    <p:extLst>
      <p:ext uri="{BB962C8B-B14F-4D97-AF65-F5344CB8AC3E}">
        <p14:creationId xmlns:p14="http://schemas.microsoft.com/office/powerpoint/2010/main" val="13025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vie-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lovie-template" id="{423EA8FD-1E50-8344-9583-78D3CCF51CB0}" vid="{96B586F1-C827-044A-B989-070E0BDF0C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lovie-template</Template>
  <TotalTime>998</TotalTime>
  <Words>253</Words>
  <Application>Microsoft Office PowerPoint</Application>
  <PresentationFormat>Diavoorstelling (4:3)</PresentationFormat>
  <Paragraphs>98</Paragraphs>
  <Slides>20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.AppleSystemUIFont</vt:lpstr>
      <vt:lpstr>Arial</vt:lpstr>
      <vt:lpstr>Calibri</vt:lpstr>
      <vt:lpstr>Calibri Light</vt:lpstr>
      <vt:lpstr>lovie-template</vt:lpstr>
      <vt:lpstr>Ondersteuning op maat  aan personen met een verstandelijke handicap in de Westhoek   Soutien sur mesure pour des personnes ayant un handicap intellectuel dans le Westhoek</vt:lpstr>
      <vt:lpstr>Voor wie? Pour qui?</vt:lpstr>
      <vt:lpstr>Voor wie? Pour qui?</vt:lpstr>
      <vt:lpstr>PowerPoint-presentatie</vt:lpstr>
      <vt:lpstr>Gespecialiseerde zorg : perspectiefnota 2020 ? Soins spécialisés : la note de perspective 2020 ?</vt:lpstr>
      <vt:lpstr>Ondersteuning op maat Soutien sur mesure</vt:lpstr>
      <vt:lpstr>Ondersteuning op maat Soutien sur mesure</vt:lpstr>
      <vt:lpstr>Individuele begeleiding Soutien individuel</vt:lpstr>
      <vt:lpstr>Dagondersteuning Support de jour</vt:lpstr>
      <vt:lpstr>Begeleid werken Emploi assisté</vt:lpstr>
      <vt:lpstr>Woonondersteuning Soutien résidentiel</vt:lpstr>
      <vt:lpstr>Mobiele begeleiding - Mobius Soutien mobile - Mobius</vt:lpstr>
      <vt:lpstr>Waar? Où?</vt:lpstr>
      <vt:lpstr>Inclusie Inclusion</vt:lpstr>
      <vt:lpstr>Inclusie Inclusion</vt:lpstr>
      <vt:lpstr>Buurtvervlechting Tressage de quartier</vt:lpstr>
      <vt:lpstr>Werken in De Lovie Travailler à De Lovie</vt:lpstr>
      <vt:lpstr>Meer De Lovie…  Plus De Lovie…</vt:lpstr>
      <vt:lpstr>www.delovie.be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de presentatie</dc:title>
  <dc:creator>Anne Dequidt</dc:creator>
  <cp:lastModifiedBy>Derck Sabine</cp:lastModifiedBy>
  <cp:revision>61</cp:revision>
  <cp:lastPrinted>2016-09-21T10:15:55Z</cp:lastPrinted>
  <dcterms:created xsi:type="dcterms:W3CDTF">2016-02-17T09:00:36Z</dcterms:created>
  <dcterms:modified xsi:type="dcterms:W3CDTF">2017-12-06T13:55:24Z</dcterms:modified>
</cp:coreProperties>
</file>