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65" r:id="rId6"/>
    <p:sldId id="256" r:id="rId7"/>
    <p:sldId id="257" r:id="rId8"/>
    <p:sldId id="258" r:id="rId9"/>
    <p:sldId id="259" r:id="rId10"/>
    <p:sldId id="260" r:id="rId11"/>
    <p:sldId id="271" r:id="rId12"/>
    <p:sldId id="261" r:id="rId13"/>
    <p:sldId id="263" r:id="rId14"/>
    <p:sldId id="264" r:id="rId15"/>
    <p:sldId id="262" r:id="rId16"/>
    <p:sldId id="266"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86" d="100"/>
          <a:sy n="86" d="100"/>
        </p:scale>
        <p:origin x="-8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BD662A-32A3-4AB1-BD06-C08CA0DF97EC}" type="datetimeFigureOut">
              <a:rPr lang="fr-FR" smtClean="0"/>
              <a:pPr/>
              <a:t>26/02/2016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62D1F8-CE75-42D9-9C90-6600105FE60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D662A-32A3-4AB1-BD06-C08CA0DF97EC}" type="datetimeFigureOut">
              <a:rPr lang="fr-FR" smtClean="0"/>
              <a:pPr/>
              <a:t>26/02/2016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D1F8-CE75-42D9-9C90-6600105FE60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ASSOCIATION DES MAIRES</a:t>
            </a:r>
            <a:br>
              <a:rPr lang="fr-FR" dirty="0" smtClean="0"/>
            </a:br>
            <a:r>
              <a:rPr lang="fr-FR" dirty="0" smtClean="0"/>
              <a:t>POUR LA VALORISATION</a:t>
            </a:r>
            <a:br>
              <a:rPr lang="fr-FR" dirty="0" smtClean="0"/>
            </a:br>
            <a:r>
              <a:rPr lang="fr-FR" dirty="0" smtClean="0"/>
              <a:t>DE LA MARQUE RIVIERE</a:t>
            </a:r>
            <a:endParaRPr lang="fr-FR" dirty="0"/>
          </a:p>
        </p:txBody>
      </p:sp>
      <p:sp>
        <p:nvSpPr>
          <p:cNvPr id="3" name="Sous-titre 2"/>
          <p:cNvSpPr>
            <a:spLocks noGrp="1"/>
          </p:cNvSpPr>
          <p:nvPr>
            <p:ph type="subTitle" idx="1"/>
          </p:nvPr>
        </p:nvSpPr>
        <p:spPr/>
        <p:txBody>
          <a:bodyPr/>
          <a:lstStyle/>
          <a:p>
            <a:r>
              <a:rPr lang="fr-FR" dirty="0" smtClean="0"/>
              <a:t>Réunion du 26 février 2016</a:t>
            </a:r>
            <a:endParaRPr lang="fr-FR" dirty="0"/>
          </a:p>
        </p:txBody>
      </p:sp>
    </p:spTree>
    <p:extLst>
      <p:ext uri="{BB962C8B-B14F-4D97-AF65-F5344CB8AC3E}">
        <p14:creationId xmlns="" xmlns:p14="http://schemas.microsoft.com/office/powerpoint/2010/main" val="228894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95936" y="0"/>
            <a:ext cx="1069524" cy="461665"/>
          </a:xfrm>
          <a:prstGeom prst="rect">
            <a:avLst/>
          </a:prstGeom>
          <a:noFill/>
        </p:spPr>
        <p:txBody>
          <a:bodyPr wrap="none" rtlCol="0">
            <a:spAutoFit/>
          </a:bodyPr>
          <a:lstStyle/>
          <a:p>
            <a:r>
              <a:rPr lang="fr-FR" sz="2400" dirty="0" smtClean="0"/>
              <a:t>FRETIN</a:t>
            </a:r>
            <a:endParaRPr lang="fr-FR" sz="2400" dirty="0"/>
          </a:p>
        </p:txBody>
      </p:sp>
      <p:sp>
        <p:nvSpPr>
          <p:cNvPr id="6" name="ZoneTexte 5"/>
          <p:cNvSpPr txBox="1"/>
          <p:nvPr/>
        </p:nvSpPr>
        <p:spPr>
          <a:xfrm>
            <a:off x="0" y="6237312"/>
            <a:ext cx="3710759" cy="954107"/>
          </a:xfrm>
          <a:prstGeom prst="rect">
            <a:avLst/>
          </a:prstGeom>
          <a:noFill/>
        </p:spPr>
        <p:txBody>
          <a:bodyPr wrap="none" rtlCol="0">
            <a:spAutoFit/>
          </a:bodyPr>
          <a:lstStyle/>
          <a:p>
            <a:r>
              <a:rPr lang="fr-FR" dirty="0" smtClean="0"/>
              <a:t>Existence de sentiers</a:t>
            </a:r>
          </a:p>
          <a:p>
            <a:r>
              <a:rPr lang="fr-FR" dirty="0" smtClean="0"/>
              <a:t>Marais de Fretin et boucle des Marais</a:t>
            </a:r>
          </a:p>
          <a:p>
            <a:endParaRPr lang="fr-FR" sz="2000" dirty="0"/>
          </a:p>
        </p:txBody>
      </p:sp>
      <p:pic>
        <p:nvPicPr>
          <p:cNvPr id="6147" name="Picture 3"/>
          <p:cNvPicPr>
            <a:picLocks noChangeAspect="1" noChangeArrowheads="1"/>
          </p:cNvPicPr>
          <p:nvPr/>
        </p:nvPicPr>
        <p:blipFill>
          <a:blip r:embed="rId2" cstate="print"/>
          <a:srcRect/>
          <a:stretch>
            <a:fillRect/>
          </a:stretch>
        </p:blipFill>
        <p:spPr bwMode="auto">
          <a:xfrm>
            <a:off x="0" y="404664"/>
            <a:ext cx="9144000" cy="58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012160" y="2636912"/>
            <a:ext cx="2915816" cy="1200329"/>
          </a:xfrm>
          <a:prstGeom prst="rect">
            <a:avLst/>
          </a:prstGeom>
          <a:noFill/>
        </p:spPr>
        <p:txBody>
          <a:bodyPr wrap="square" rtlCol="0">
            <a:spAutoFit/>
          </a:bodyPr>
          <a:lstStyle/>
          <a:p>
            <a:r>
              <a:rPr lang="fr-FR" dirty="0" smtClean="0"/>
              <a:t>Ensemble des communes au cœur de la ZNIEFF</a:t>
            </a:r>
          </a:p>
          <a:p>
            <a:r>
              <a:rPr lang="fr-FR" dirty="0" smtClean="0"/>
              <a:t>« Vallée de la Marque entre </a:t>
            </a:r>
            <a:r>
              <a:rPr lang="fr-FR" dirty="0" err="1" smtClean="0"/>
              <a:t>Ennevelin</a:t>
            </a:r>
            <a:r>
              <a:rPr lang="fr-FR" dirty="0" smtClean="0"/>
              <a:t> et Hem »</a:t>
            </a:r>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323528" y="188640"/>
            <a:ext cx="5418185"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404664"/>
            <a:ext cx="5953125" cy="6162675"/>
          </a:xfrm>
          <a:prstGeom prst="rect">
            <a:avLst/>
          </a:prstGeom>
          <a:noFill/>
          <a:ln w="9525">
            <a:noFill/>
            <a:miter lim="800000"/>
            <a:headEnd/>
            <a:tailEnd/>
          </a:ln>
        </p:spPr>
      </p:pic>
      <p:sp>
        <p:nvSpPr>
          <p:cNvPr id="5" name="ZoneTexte 4"/>
          <p:cNvSpPr txBox="1"/>
          <p:nvPr/>
        </p:nvSpPr>
        <p:spPr>
          <a:xfrm>
            <a:off x="6228184" y="2636912"/>
            <a:ext cx="2915816" cy="1200329"/>
          </a:xfrm>
          <a:prstGeom prst="rect">
            <a:avLst/>
          </a:prstGeom>
          <a:noFill/>
        </p:spPr>
        <p:txBody>
          <a:bodyPr wrap="square" rtlCol="0">
            <a:spAutoFit/>
          </a:bodyPr>
          <a:lstStyle/>
          <a:p>
            <a:r>
              <a:rPr lang="fr-FR" dirty="0" smtClean="0"/>
              <a:t>Ensemble des communes au cœur de la ZNIEFF</a:t>
            </a:r>
          </a:p>
          <a:p>
            <a:r>
              <a:rPr lang="fr-FR" dirty="0" smtClean="0"/>
              <a:t>« Vallée de la Marque entre </a:t>
            </a:r>
            <a:r>
              <a:rPr lang="fr-FR" dirty="0" err="1" smtClean="0"/>
              <a:t>Ennevelin</a:t>
            </a:r>
            <a:r>
              <a:rPr lang="fr-FR" dirty="0" smtClean="0"/>
              <a:t> et Hem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59832" y="0"/>
            <a:ext cx="3600400" cy="400110"/>
          </a:xfrm>
          <a:prstGeom prst="rect">
            <a:avLst/>
          </a:prstGeom>
          <a:noFill/>
        </p:spPr>
        <p:txBody>
          <a:bodyPr wrap="square" rtlCol="0">
            <a:spAutoFit/>
          </a:bodyPr>
          <a:lstStyle/>
          <a:p>
            <a:r>
              <a:rPr lang="fr-FR" sz="2000" dirty="0" smtClean="0"/>
              <a:t>Récupération du travail de l’ENM</a:t>
            </a:r>
            <a:endParaRPr lang="fr-FR" sz="2000" dirty="0"/>
          </a:p>
        </p:txBody>
      </p:sp>
      <p:pic>
        <p:nvPicPr>
          <p:cNvPr id="8194" name="Picture 2"/>
          <p:cNvPicPr>
            <a:picLocks noChangeAspect="1" noChangeArrowheads="1"/>
          </p:cNvPicPr>
          <p:nvPr/>
        </p:nvPicPr>
        <p:blipFill>
          <a:blip r:embed="rId2" cstate="print"/>
          <a:srcRect/>
          <a:stretch>
            <a:fillRect/>
          </a:stretch>
        </p:blipFill>
        <p:spPr bwMode="auto">
          <a:xfrm>
            <a:off x="1331640" y="332656"/>
            <a:ext cx="6768752" cy="6393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1700808"/>
            <a:ext cx="9144000" cy="4062651"/>
          </a:xfrm>
          <a:prstGeom prst="rect">
            <a:avLst/>
          </a:prstGeom>
          <a:noFill/>
        </p:spPr>
        <p:txBody>
          <a:bodyPr wrap="square" rtlCol="0">
            <a:spAutoFit/>
          </a:bodyPr>
          <a:lstStyle/>
          <a:p>
            <a:r>
              <a:rPr lang="fr-FR" sz="1600" dirty="0" smtClean="0"/>
              <a:t>●</a:t>
            </a:r>
            <a:r>
              <a:rPr lang="fr-FR" sz="2000" dirty="0" smtClean="0"/>
              <a:t> </a:t>
            </a:r>
            <a:r>
              <a:rPr lang="fr-FR" sz="2000" dirty="0" smtClean="0"/>
              <a:t>Rendez-vous prévu prochainement avec la MEL pour obtenir des informations complémentaires,</a:t>
            </a:r>
          </a:p>
          <a:p>
            <a:endParaRPr lang="fr-FR" sz="2000" dirty="0" smtClean="0"/>
          </a:p>
          <a:p>
            <a:r>
              <a:rPr lang="fr-FR" sz="1600" dirty="0" smtClean="0"/>
              <a:t>●</a:t>
            </a:r>
            <a:r>
              <a:rPr lang="fr-FR" sz="2000" dirty="0" smtClean="0"/>
              <a:t> </a:t>
            </a:r>
            <a:r>
              <a:rPr lang="fr-FR" sz="2000" dirty="0" smtClean="0"/>
              <a:t>En attente  des retours des communes suivantes  :</a:t>
            </a:r>
          </a:p>
          <a:p>
            <a:pPr lvl="1">
              <a:buFontTx/>
              <a:buChar char="-"/>
            </a:pPr>
            <a:r>
              <a:rPr lang="fr-FR" sz="2000" dirty="0" smtClean="0"/>
              <a:t> </a:t>
            </a:r>
            <a:r>
              <a:rPr lang="fr-FR" sz="2000" dirty="0" err="1" smtClean="0"/>
              <a:t>Baisieux</a:t>
            </a:r>
            <a:r>
              <a:rPr lang="fr-FR" sz="2000" dirty="0" smtClean="0"/>
              <a:t>,</a:t>
            </a:r>
          </a:p>
          <a:p>
            <a:pPr lvl="1">
              <a:buFontTx/>
              <a:buChar char="-"/>
            </a:pPr>
            <a:r>
              <a:rPr lang="fr-FR" sz="2000" dirty="0" smtClean="0"/>
              <a:t> Bouvines,</a:t>
            </a:r>
          </a:p>
          <a:p>
            <a:pPr lvl="1">
              <a:buFontTx/>
              <a:buChar char="-"/>
            </a:pPr>
            <a:r>
              <a:rPr lang="fr-FR" sz="2000" dirty="0" smtClean="0"/>
              <a:t> </a:t>
            </a:r>
            <a:r>
              <a:rPr lang="fr-FR" sz="2000" dirty="0" err="1" smtClean="0"/>
              <a:t>Chéreng</a:t>
            </a:r>
            <a:r>
              <a:rPr lang="fr-FR" sz="2000" dirty="0" smtClean="0"/>
              <a:t>,</a:t>
            </a:r>
          </a:p>
          <a:p>
            <a:pPr lvl="1">
              <a:buFontTx/>
              <a:buChar char="-"/>
            </a:pPr>
            <a:r>
              <a:rPr lang="fr-FR" sz="2000" dirty="0" smtClean="0"/>
              <a:t> Croix,</a:t>
            </a:r>
          </a:p>
          <a:p>
            <a:pPr lvl="1">
              <a:buFontTx/>
              <a:buChar char="-"/>
            </a:pPr>
            <a:r>
              <a:rPr lang="fr-FR" sz="2000" dirty="0" smtClean="0"/>
              <a:t> Forest-sur-Marque,</a:t>
            </a:r>
          </a:p>
          <a:p>
            <a:pPr lvl="1">
              <a:buFontTx/>
              <a:buChar char="-"/>
            </a:pPr>
            <a:r>
              <a:rPr lang="fr-FR" sz="2000" dirty="0" smtClean="0"/>
              <a:t> Péronne-en-</a:t>
            </a:r>
            <a:r>
              <a:rPr lang="fr-FR" sz="2000" dirty="0" err="1" smtClean="0"/>
              <a:t>Mélantois</a:t>
            </a:r>
            <a:r>
              <a:rPr lang="fr-FR" sz="2000" dirty="0" smtClean="0"/>
              <a:t>,</a:t>
            </a:r>
          </a:p>
          <a:p>
            <a:pPr lvl="1">
              <a:buFontTx/>
              <a:buChar char="-"/>
            </a:pPr>
            <a:r>
              <a:rPr lang="fr-FR" sz="2000" dirty="0" smtClean="0"/>
              <a:t> </a:t>
            </a:r>
            <a:r>
              <a:rPr lang="fr-FR" sz="2000" dirty="0" err="1" smtClean="0"/>
              <a:t>Sainghin</a:t>
            </a:r>
            <a:r>
              <a:rPr lang="fr-FR" sz="2000" dirty="0" smtClean="0"/>
              <a:t>-en-</a:t>
            </a:r>
            <a:r>
              <a:rPr lang="fr-FR" sz="2000" dirty="0" err="1" smtClean="0"/>
              <a:t>Mélantois</a:t>
            </a:r>
            <a:r>
              <a:rPr lang="fr-FR" sz="2000" dirty="0" smtClean="0"/>
              <a:t>,</a:t>
            </a:r>
          </a:p>
          <a:p>
            <a:pPr lvl="1">
              <a:buFontTx/>
              <a:buChar char="-"/>
            </a:pPr>
            <a:r>
              <a:rPr lang="fr-FR" sz="2000" dirty="0" smtClean="0"/>
              <a:t> </a:t>
            </a:r>
            <a:r>
              <a:rPr lang="fr-FR" sz="2000" dirty="0" err="1" smtClean="0"/>
              <a:t>Tressin</a:t>
            </a:r>
            <a:r>
              <a:rPr lang="fr-FR" sz="2000" dirty="0" smtClean="0"/>
              <a:t>, </a:t>
            </a:r>
          </a:p>
          <a:p>
            <a:pPr lvl="1">
              <a:buFontTx/>
              <a:buChar char="-"/>
            </a:pPr>
            <a:r>
              <a:rPr lang="fr-FR" sz="2000" dirty="0" smtClean="0"/>
              <a:t> Willems, </a:t>
            </a: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r="5783"/>
          <a:stretch>
            <a:fillRect/>
          </a:stretch>
        </p:blipFill>
        <p:spPr bwMode="auto">
          <a:xfrm>
            <a:off x="179512" y="260648"/>
            <a:ext cx="6120680" cy="6408712"/>
          </a:xfrm>
          <a:prstGeom prst="rect">
            <a:avLst/>
          </a:prstGeom>
          <a:noFill/>
          <a:ln w="9525">
            <a:noFill/>
            <a:miter lim="800000"/>
            <a:headEnd/>
            <a:tailEnd/>
          </a:ln>
        </p:spPr>
      </p:pic>
      <p:sp>
        <p:nvSpPr>
          <p:cNvPr id="6" name="ZoneTexte 5"/>
          <p:cNvSpPr txBox="1"/>
          <p:nvPr/>
        </p:nvSpPr>
        <p:spPr>
          <a:xfrm>
            <a:off x="6372200" y="836712"/>
            <a:ext cx="2592288" cy="5755422"/>
          </a:xfrm>
          <a:prstGeom prst="rect">
            <a:avLst/>
          </a:prstGeom>
          <a:noFill/>
        </p:spPr>
        <p:txBody>
          <a:bodyPr wrap="square" rtlCol="0">
            <a:spAutoFit/>
          </a:bodyPr>
          <a:lstStyle/>
          <a:p>
            <a:r>
              <a:rPr lang="fr-FR" sz="1600" dirty="0" smtClean="0"/>
              <a:t>Proposition d’un chemin piétonnier, composé de plusieurs boucles, au départ de </a:t>
            </a:r>
            <a:r>
              <a:rPr lang="fr-FR" sz="1600" dirty="0" err="1" smtClean="0"/>
              <a:t>Marcq</a:t>
            </a:r>
            <a:r>
              <a:rPr lang="fr-FR" sz="1600" dirty="0" smtClean="0"/>
              <a:t>-en </a:t>
            </a:r>
            <a:r>
              <a:rPr lang="fr-FR" sz="1600" dirty="0" err="1" smtClean="0"/>
              <a:t>Baroeul</a:t>
            </a:r>
            <a:r>
              <a:rPr lang="fr-FR" sz="1600" dirty="0" smtClean="0"/>
              <a:t> jusqu’à Fretin, le long de la Marque. </a:t>
            </a:r>
          </a:p>
          <a:p>
            <a:endParaRPr lang="fr-FR" sz="1600" dirty="0"/>
          </a:p>
          <a:p>
            <a:r>
              <a:rPr lang="fr-FR" sz="1600" dirty="0"/>
              <a:t>D</a:t>
            </a:r>
            <a:r>
              <a:rPr lang="fr-FR" sz="1600" dirty="0" smtClean="0"/>
              <a:t>écouverte d’espaces naturels (base nautique de Wasquehal, base de loisirs de Hem, Six </a:t>
            </a:r>
            <a:r>
              <a:rPr lang="fr-FR" sz="1600" dirty="0" err="1" smtClean="0"/>
              <a:t>Bonniers</a:t>
            </a:r>
            <a:r>
              <a:rPr lang="fr-FR" sz="1600" dirty="0" smtClean="0"/>
              <a:t> à Willems, Lac du Héron et Marais de Fretin) et du patrimoine historique et culturel (monuments, fermes, … etc.) propre à chaque commune. </a:t>
            </a:r>
          </a:p>
          <a:p>
            <a:endParaRPr lang="fr-FR" sz="1600" dirty="0" smtClean="0"/>
          </a:p>
          <a:p>
            <a:r>
              <a:rPr lang="fr-FR" sz="1600" dirty="0" smtClean="0"/>
              <a:t>Intégration </a:t>
            </a:r>
            <a:r>
              <a:rPr lang="fr-FR" sz="1600" dirty="0" smtClean="0"/>
              <a:t>du nouvel itinéraire Paris-Roubaix.</a:t>
            </a:r>
            <a:endParaRPr lang="fr-FR" sz="1600" dirty="0" smtClean="0"/>
          </a:p>
          <a:p>
            <a:endParaRPr lang="fr-FR" sz="1600" dirty="0" smtClean="0"/>
          </a:p>
          <a:p>
            <a:endParaRPr lang="fr-FR" sz="1600" dirty="0" smtClean="0"/>
          </a:p>
          <a:p>
            <a:endParaRPr lang="fr-FR" sz="1600" dirty="0" smtClean="0"/>
          </a:p>
          <a:p>
            <a:endParaRPr lang="fr-FR" sz="1600" dirty="0"/>
          </a:p>
        </p:txBody>
      </p:sp>
      <p:sp>
        <p:nvSpPr>
          <p:cNvPr id="4" name="Rectangle 3"/>
          <p:cNvSpPr/>
          <p:nvPr/>
        </p:nvSpPr>
        <p:spPr>
          <a:xfrm>
            <a:off x="3995936" y="213285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Paris-Roubaix</a:t>
            </a:r>
            <a:endParaRPr lang="fr-FR" sz="7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700808"/>
            <a:ext cx="9144000" cy="3785652"/>
          </a:xfrm>
          <a:prstGeom prst="rect">
            <a:avLst/>
          </a:prstGeom>
          <a:noFill/>
        </p:spPr>
        <p:txBody>
          <a:bodyPr wrap="square" rtlCol="0">
            <a:spAutoFit/>
          </a:bodyPr>
          <a:lstStyle/>
          <a:p>
            <a:r>
              <a:rPr lang="fr-FR" sz="1600" dirty="0" smtClean="0"/>
              <a:t>●</a:t>
            </a:r>
            <a:r>
              <a:rPr lang="fr-FR" sz="2000" dirty="0" smtClean="0"/>
              <a:t> Nouvelle </a:t>
            </a:r>
            <a:r>
              <a:rPr lang="fr-FR" sz="2000" dirty="0" smtClean="0"/>
              <a:t>réflexion sur les chemins cyclables et équestres (liaison entre les communes pour faciliter l’accès aux points d’intérêt et autres établissements publics (collèges notamment</a:t>
            </a:r>
            <a:r>
              <a:rPr lang="fr-FR" sz="2000" dirty="0" smtClean="0"/>
              <a:t>)), </a:t>
            </a:r>
            <a:endParaRPr lang="fr-FR" sz="2000" dirty="0" smtClean="0"/>
          </a:p>
          <a:p>
            <a:endParaRPr lang="fr-FR" sz="2000" dirty="0" smtClean="0"/>
          </a:p>
          <a:p>
            <a:r>
              <a:rPr lang="fr-FR" sz="1600" dirty="0" smtClean="0"/>
              <a:t>●</a:t>
            </a:r>
            <a:r>
              <a:rPr lang="fr-FR" sz="2000" dirty="0" smtClean="0"/>
              <a:t> Intégrer </a:t>
            </a:r>
            <a:r>
              <a:rPr lang="fr-FR" sz="2000" dirty="0" smtClean="0"/>
              <a:t>la protection de la faune et de la flore (réglementer les passages de quads, motocross et autres véhicules motorisés, … etc</a:t>
            </a:r>
            <a:r>
              <a:rPr lang="fr-FR" sz="2000" dirty="0" smtClean="0"/>
              <a:t>.),</a:t>
            </a:r>
          </a:p>
          <a:p>
            <a:endParaRPr lang="fr-FR" sz="2000" dirty="0" smtClean="0"/>
          </a:p>
          <a:p>
            <a:r>
              <a:rPr lang="fr-FR" sz="1600" dirty="0" smtClean="0"/>
              <a:t>● </a:t>
            </a:r>
            <a:r>
              <a:rPr lang="fr-FR" sz="2000" dirty="0" smtClean="0"/>
              <a:t>Nouvelles activités de loisirs : canoë-kayak pour la découverte de la Marque,</a:t>
            </a:r>
          </a:p>
          <a:p>
            <a:endParaRPr lang="fr-FR" sz="2000" dirty="0" smtClean="0"/>
          </a:p>
          <a:p>
            <a:endParaRPr lang="fr-FR" sz="2000" dirty="0" smtClean="0"/>
          </a:p>
          <a:p>
            <a:r>
              <a:rPr lang="fr-FR" sz="2000" dirty="0" smtClean="0"/>
              <a:t>OBJECTIF -&gt; LA VALORISATION DE LA MARQUE</a:t>
            </a:r>
            <a:endParaRPr lang="fr-FR" sz="2000" dirty="0" smtClean="0"/>
          </a:p>
          <a:p>
            <a:endParaRPr lang="fr-FR"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Rappel des membres de l’association</a:t>
            </a:r>
            <a:endParaRPr lang="fr-FR" dirty="0"/>
          </a:p>
        </p:txBody>
      </p:sp>
      <p:sp>
        <p:nvSpPr>
          <p:cNvPr id="3" name="Espace réservé du contenu 2"/>
          <p:cNvSpPr>
            <a:spLocks noGrp="1"/>
          </p:cNvSpPr>
          <p:nvPr>
            <p:ph idx="1"/>
          </p:nvPr>
        </p:nvSpPr>
        <p:spPr/>
        <p:txBody>
          <a:bodyPr>
            <a:normAutofit lnSpcReduction="10000"/>
          </a:bodyPr>
          <a:lstStyle/>
          <a:p>
            <a:r>
              <a:rPr lang="fr-FR" sz="1400" dirty="0" smtClean="0"/>
              <a:t>Etienne </a:t>
            </a:r>
            <a:r>
              <a:rPr lang="fr-FR" sz="1400" b="1" dirty="0" smtClean="0"/>
              <a:t>DUMOULIN</a:t>
            </a:r>
            <a:r>
              <a:rPr lang="fr-FR" sz="1400" dirty="0" smtClean="0"/>
              <a:t>, Maire de la ville </a:t>
            </a:r>
            <a:r>
              <a:rPr lang="fr-FR" sz="1400" b="1" dirty="0" smtClean="0"/>
              <a:t>d’ANSTAING</a:t>
            </a:r>
          </a:p>
          <a:p>
            <a:r>
              <a:rPr lang="fr-FR" sz="1400" dirty="0" smtClean="0"/>
              <a:t>Francis </a:t>
            </a:r>
            <a:r>
              <a:rPr lang="fr-FR" sz="1400" b="1" dirty="0" smtClean="0"/>
              <a:t>DELRUE</a:t>
            </a:r>
            <a:r>
              <a:rPr lang="fr-FR" sz="1400" dirty="0" smtClean="0"/>
              <a:t>, Maire de la ville de </a:t>
            </a:r>
            <a:r>
              <a:rPr lang="fr-FR" sz="1400" b="1" dirty="0" smtClean="0"/>
              <a:t>BAISIEUX</a:t>
            </a:r>
          </a:p>
          <a:p>
            <a:r>
              <a:rPr lang="fr-FR" sz="1400" dirty="0" smtClean="0"/>
              <a:t>Alain </a:t>
            </a:r>
            <a:r>
              <a:rPr lang="fr-FR" sz="1400" b="1" dirty="0" smtClean="0"/>
              <a:t>BERNARD</a:t>
            </a:r>
            <a:r>
              <a:rPr lang="fr-FR" sz="1400" dirty="0" smtClean="0"/>
              <a:t>, maire de la ville de </a:t>
            </a:r>
            <a:r>
              <a:rPr lang="fr-FR" sz="1400" b="1" dirty="0" smtClean="0"/>
              <a:t>BOUVINES</a:t>
            </a:r>
          </a:p>
          <a:p>
            <a:r>
              <a:rPr lang="fr-FR" sz="1400" dirty="0" smtClean="0"/>
              <a:t>Pascal </a:t>
            </a:r>
            <a:r>
              <a:rPr lang="fr-FR" sz="1400" b="1" dirty="0" smtClean="0"/>
              <a:t>ZOUTE</a:t>
            </a:r>
            <a:r>
              <a:rPr lang="fr-FR" sz="1400" dirty="0" smtClean="0"/>
              <a:t>, maire de la ville de </a:t>
            </a:r>
            <a:r>
              <a:rPr lang="fr-FR" sz="1400" b="1" dirty="0" smtClean="0"/>
              <a:t>CHERENG</a:t>
            </a:r>
          </a:p>
          <a:p>
            <a:r>
              <a:rPr lang="fr-FR" sz="1400" dirty="0" smtClean="0"/>
              <a:t>Régis </a:t>
            </a:r>
            <a:r>
              <a:rPr lang="fr-FR" sz="1400" b="1" dirty="0" smtClean="0"/>
              <a:t>CAUCHE</a:t>
            </a:r>
            <a:r>
              <a:rPr lang="fr-FR" sz="1400" dirty="0" smtClean="0"/>
              <a:t>, maire de la ville de </a:t>
            </a:r>
            <a:r>
              <a:rPr lang="fr-FR" sz="1400" b="1" dirty="0" smtClean="0"/>
              <a:t>CROIX</a:t>
            </a:r>
          </a:p>
          <a:p>
            <a:r>
              <a:rPr lang="fr-FR" sz="1400" dirty="0" smtClean="0"/>
              <a:t>Marie-Thérèse </a:t>
            </a:r>
            <a:r>
              <a:rPr lang="fr-FR" sz="1400" b="1" dirty="0" smtClean="0"/>
              <a:t>PINCEDE</a:t>
            </a:r>
            <a:r>
              <a:rPr lang="fr-FR" sz="1400" dirty="0" smtClean="0"/>
              <a:t>, maire de la ville de </a:t>
            </a:r>
            <a:r>
              <a:rPr lang="fr-FR" sz="1400" b="1" dirty="0" smtClean="0"/>
              <a:t>FOREST SUR MARQUE</a:t>
            </a:r>
          </a:p>
          <a:p>
            <a:r>
              <a:rPr lang="fr-FR" sz="1400" dirty="0" smtClean="0"/>
              <a:t>Béatrice </a:t>
            </a:r>
            <a:r>
              <a:rPr lang="fr-FR" sz="1400" b="1" dirty="0" smtClean="0"/>
              <a:t>MULLIER</a:t>
            </a:r>
            <a:r>
              <a:rPr lang="fr-FR" sz="1400" dirty="0" smtClean="0"/>
              <a:t>, maire de la ville de </a:t>
            </a:r>
            <a:r>
              <a:rPr lang="fr-FR" sz="1400" b="1" dirty="0" smtClean="0"/>
              <a:t>FRETIN</a:t>
            </a:r>
          </a:p>
          <a:p>
            <a:r>
              <a:rPr lang="fr-FR" sz="1400" dirty="0" smtClean="0"/>
              <a:t>Aimé</a:t>
            </a:r>
            <a:r>
              <a:rPr lang="fr-FR" sz="1400" b="1" dirty="0" smtClean="0"/>
              <a:t> DUQUESNE</a:t>
            </a:r>
            <a:r>
              <a:rPr lang="fr-FR" sz="1400" dirty="0" smtClean="0"/>
              <a:t>, maire de la ville de </a:t>
            </a:r>
            <a:r>
              <a:rPr lang="fr-FR" sz="1400" b="1" dirty="0" smtClean="0"/>
              <a:t>GRUSON</a:t>
            </a:r>
          </a:p>
          <a:p>
            <a:r>
              <a:rPr lang="fr-FR" sz="1400" dirty="0" smtClean="0"/>
              <a:t>Francis </a:t>
            </a:r>
            <a:r>
              <a:rPr lang="fr-FR" sz="1400" b="1" dirty="0" smtClean="0"/>
              <a:t>VERCAMER</a:t>
            </a:r>
            <a:r>
              <a:rPr lang="fr-FR" sz="1400" dirty="0" smtClean="0"/>
              <a:t>, maire de la ville de </a:t>
            </a:r>
            <a:r>
              <a:rPr lang="fr-FR" sz="1400" b="1" dirty="0" smtClean="0"/>
              <a:t>HEM</a:t>
            </a:r>
          </a:p>
          <a:p>
            <a:r>
              <a:rPr lang="fr-FR" sz="1400" dirty="0" smtClean="0"/>
              <a:t>Gaétan </a:t>
            </a:r>
            <a:r>
              <a:rPr lang="fr-FR" sz="1400" b="1" dirty="0" smtClean="0"/>
              <a:t>JEANNE</a:t>
            </a:r>
            <a:r>
              <a:rPr lang="fr-FR" sz="1400" dirty="0" smtClean="0"/>
              <a:t>, maire de la ville de </a:t>
            </a:r>
            <a:r>
              <a:rPr lang="fr-FR" sz="1400" b="1" dirty="0" smtClean="0"/>
              <a:t>LYS LEZ LANNOY,</a:t>
            </a:r>
          </a:p>
          <a:p>
            <a:r>
              <a:rPr lang="fr-FR" sz="1400" dirty="0" smtClean="0"/>
              <a:t>Damien </a:t>
            </a:r>
            <a:r>
              <a:rPr lang="fr-FR" sz="1400" b="1" dirty="0" smtClean="0"/>
              <a:t>CASTELAIN</a:t>
            </a:r>
            <a:r>
              <a:rPr lang="fr-FR" sz="1400" dirty="0" smtClean="0"/>
              <a:t>, maire de la ville de </a:t>
            </a:r>
            <a:r>
              <a:rPr lang="fr-FR" sz="1400" b="1" dirty="0" smtClean="0"/>
              <a:t>PERONNE EN MELANTOIS</a:t>
            </a:r>
          </a:p>
          <a:p>
            <a:r>
              <a:rPr lang="fr-FR" sz="1400" dirty="0" smtClean="0"/>
              <a:t>Eric </a:t>
            </a:r>
            <a:r>
              <a:rPr lang="fr-FR" sz="1400" b="1" dirty="0" smtClean="0"/>
              <a:t>SKIRONKA</a:t>
            </a:r>
            <a:r>
              <a:rPr lang="fr-FR" sz="1400" dirty="0" smtClean="0"/>
              <a:t>, maire de la ville de </a:t>
            </a:r>
            <a:r>
              <a:rPr lang="fr-FR" sz="1400" b="1" dirty="0" smtClean="0"/>
              <a:t>SAILLY LEZ LANNOY</a:t>
            </a:r>
          </a:p>
          <a:p>
            <a:r>
              <a:rPr lang="fr-FR" sz="1400" dirty="0" smtClean="0"/>
              <a:t>Jacques </a:t>
            </a:r>
            <a:r>
              <a:rPr lang="fr-FR" sz="1400" b="1" dirty="0" smtClean="0"/>
              <a:t>DUCROCQ</a:t>
            </a:r>
            <a:r>
              <a:rPr lang="fr-FR" sz="1400" dirty="0" smtClean="0"/>
              <a:t>, Maire de la ville de </a:t>
            </a:r>
            <a:r>
              <a:rPr lang="fr-FR" sz="1400" b="1" dirty="0" smtClean="0"/>
              <a:t>SAINGHIN EN MELANTOIS</a:t>
            </a:r>
          </a:p>
          <a:p>
            <a:r>
              <a:rPr lang="fr-FR" sz="1400" dirty="0" smtClean="0"/>
              <a:t>Alain </a:t>
            </a:r>
            <a:r>
              <a:rPr lang="fr-FR" sz="1400" b="1" dirty="0" smtClean="0"/>
              <a:t>GONCE, </a:t>
            </a:r>
            <a:r>
              <a:rPr lang="fr-FR" sz="1400" dirty="0" smtClean="0"/>
              <a:t>maire de la ville de </a:t>
            </a:r>
            <a:r>
              <a:rPr lang="fr-FR" sz="1400" b="1" dirty="0" smtClean="0"/>
              <a:t>TOUFFLERS</a:t>
            </a:r>
          </a:p>
          <a:p>
            <a:r>
              <a:rPr lang="fr-FR" sz="1400" dirty="0" smtClean="0"/>
              <a:t>René </a:t>
            </a:r>
            <a:r>
              <a:rPr lang="fr-FR" sz="1400" b="1" dirty="0" smtClean="0"/>
              <a:t>GABRIELLE</a:t>
            </a:r>
            <a:r>
              <a:rPr lang="fr-FR" sz="1400" dirty="0" smtClean="0"/>
              <a:t>, maire de la ville de </a:t>
            </a:r>
            <a:r>
              <a:rPr lang="fr-FR" sz="1400" b="1" dirty="0" smtClean="0"/>
              <a:t>TRESSIN</a:t>
            </a:r>
          </a:p>
          <a:p>
            <a:r>
              <a:rPr lang="fr-FR" sz="1400" dirty="0" smtClean="0"/>
              <a:t>Gérard </a:t>
            </a:r>
            <a:r>
              <a:rPr lang="fr-FR" sz="1400" b="1" dirty="0" smtClean="0"/>
              <a:t>CAUDRON</a:t>
            </a:r>
            <a:r>
              <a:rPr lang="fr-FR" sz="1400" dirty="0" smtClean="0"/>
              <a:t>, maire de la ville de </a:t>
            </a:r>
            <a:r>
              <a:rPr lang="fr-FR" sz="1400" b="1" dirty="0" smtClean="0"/>
              <a:t>VILLENEUVE D’ASCQ</a:t>
            </a:r>
          </a:p>
          <a:p>
            <a:r>
              <a:rPr lang="fr-FR" sz="1400" dirty="0" smtClean="0"/>
              <a:t>Stéphanie </a:t>
            </a:r>
            <a:r>
              <a:rPr lang="fr-FR" sz="1400" b="1" dirty="0" smtClean="0"/>
              <a:t>DUCRET, </a:t>
            </a:r>
            <a:r>
              <a:rPr lang="fr-FR" sz="1400" dirty="0" smtClean="0"/>
              <a:t>maire de la ville de </a:t>
            </a:r>
            <a:r>
              <a:rPr lang="fr-FR" sz="1400" b="1" dirty="0" smtClean="0"/>
              <a:t>WASQUEHAL</a:t>
            </a:r>
          </a:p>
          <a:p>
            <a:r>
              <a:rPr lang="fr-FR" sz="1400" dirty="0" smtClean="0"/>
              <a:t>Thierry </a:t>
            </a:r>
            <a:r>
              <a:rPr lang="fr-FR" sz="1400" b="1" dirty="0" smtClean="0"/>
              <a:t>ROLAND</a:t>
            </a:r>
            <a:r>
              <a:rPr lang="fr-FR" sz="1400" dirty="0" smtClean="0"/>
              <a:t>, maire de la ville de </a:t>
            </a:r>
            <a:r>
              <a:rPr lang="fr-FR" sz="1400" b="1" dirty="0" smtClean="0"/>
              <a:t>WILLEMS</a:t>
            </a:r>
          </a:p>
          <a:p>
            <a:endParaRPr lang="fr-FR" sz="1400" dirty="0" smtClean="0"/>
          </a:p>
          <a:p>
            <a:endParaRPr lang="fr-FR" sz="1400" dirty="0"/>
          </a:p>
        </p:txBody>
      </p:sp>
    </p:spTree>
    <p:extLst>
      <p:ext uri="{BB962C8B-B14F-4D97-AF65-F5344CB8AC3E}">
        <p14:creationId xmlns="" xmlns:p14="http://schemas.microsoft.com/office/powerpoint/2010/main" val="174201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Administration de l’association</a:t>
            </a:r>
            <a:endParaRPr lang="fr-FR" dirty="0"/>
          </a:p>
        </p:txBody>
      </p:sp>
      <p:sp>
        <p:nvSpPr>
          <p:cNvPr id="3" name="Espace réservé du contenu 2"/>
          <p:cNvSpPr>
            <a:spLocks noGrp="1"/>
          </p:cNvSpPr>
          <p:nvPr>
            <p:ph idx="1"/>
          </p:nvPr>
        </p:nvSpPr>
        <p:spPr/>
        <p:txBody>
          <a:bodyPr/>
          <a:lstStyle/>
          <a:p>
            <a:r>
              <a:rPr lang="fr-FR" dirty="0" smtClean="0"/>
              <a:t>Président : Francis VERCAMER</a:t>
            </a:r>
          </a:p>
          <a:p>
            <a:r>
              <a:rPr lang="fr-FR" dirty="0" smtClean="0"/>
              <a:t>Secrétaire : Eric SKYRONKA</a:t>
            </a:r>
          </a:p>
          <a:p>
            <a:r>
              <a:rPr lang="fr-FR" dirty="0" smtClean="0"/>
              <a:t>Trésorier : Thierry ROLLAND</a:t>
            </a:r>
          </a:p>
          <a:p>
            <a:r>
              <a:rPr lang="fr-FR" dirty="0" smtClean="0"/>
              <a:t>Administratrice : Béatrice MULLIER</a:t>
            </a:r>
          </a:p>
          <a:p>
            <a:r>
              <a:rPr lang="fr-FR" dirty="0" smtClean="0"/>
              <a:t>Administrateur : Gérard CAUDRON</a:t>
            </a:r>
            <a:endParaRPr lang="fr-FR" dirty="0"/>
          </a:p>
        </p:txBody>
      </p:sp>
    </p:spTree>
    <p:extLst>
      <p:ext uri="{BB962C8B-B14F-4D97-AF65-F5344CB8AC3E}">
        <p14:creationId xmlns="" xmlns:p14="http://schemas.microsoft.com/office/powerpoint/2010/main" val="162195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Objet de l’association</a:t>
            </a:r>
            <a:endParaRPr lang="fr-FR" dirty="0"/>
          </a:p>
        </p:txBody>
      </p:sp>
      <p:sp>
        <p:nvSpPr>
          <p:cNvPr id="3" name="Espace réservé du contenu 2"/>
          <p:cNvSpPr>
            <a:spLocks noGrp="1"/>
          </p:cNvSpPr>
          <p:nvPr>
            <p:ph idx="1"/>
          </p:nvPr>
        </p:nvSpPr>
        <p:spPr/>
        <p:txBody>
          <a:bodyPr>
            <a:normAutofit fontScale="55000" lnSpcReduction="20000"/>
          </a:bodyPr>
          <a:lstStyle/>
          <a:p>
            <a:pPr hangingPunct="0"/>
            <a:r>
              <a:rPr lang="fr-FR" b="1" dirty="0"/>
              <a:t>Article </a:t>
            </a:r>
            <a:r>
              <a:rPr lang="fr-FR" b="1" dirty="0" smtClean="0"/>
              <a:t>2 des statuts</a:t>
            </a:r>
            <a:r>
              <a:rPr lang="fr-FR" b="1" dirty="0"/>
              <a:t> </a:t>
            </a:r>
            <a:r>
              <a:rPr lang="fr-FR" dirty="0"/>
              <a:t>: L'association se fixe comme objet d'entreprendre sur le territoire du bassin de la Marque rivière et de ses affluents toutes actions favorisant la valorisation du cours d’eau et de ses espaces associés, agricoles et urbains, notamment, en développant les cheminements doux, les espaces naturels et de loisirs, en promouvant la présence du monde rural et l’action des exploitants agricoles. L’association se fixe comme objectif que la spécificité du territoire et ses atouts soient reconnus et inscrits dans les documents d’urbanisme de l’arrondissement de Lille (</a:t>
            </a:r>
            <a:r>
              <a:rPr lang="fr-FR" dirty="0" err="1"/>
              <a:t>SCoT</a:t>
            </a:r>
            <a:r>
              <a:rPr lang="fr-FR" dirty="0"/>
              <a:t> et PLU). </a:t>
            </a:r>
          </a:p>
          <a:p>
            <a:pPr hangingPunct="0"/>
            <a:r>
              <a:rPr lang="fr-FR" dirty="0"/>
              <a:t>Ces actions pourront porter sur l’étude des problèmes posés par la Marque et ses affluents, cours d’eau non domaniaux, en liaison avec les collectivités publiques et administrations intéressées, dans le but d’encourager la réalisation de tous travaux d’entretien, faucardages, ou curages propres à assurer l’écoulement et l’évacuation des eaux ainsi que la lutte contre les inondations, par la Métropole Européenne de Lille. </a:t>
            </a:r>
          </a:p>
          <a:p>
            <a:pPr hangingPunct="0"/>
            <a:r>
              <a:rPr lang="fr-FR" dirty="0"/>
              <a:t>Ces actions pourront également prendre la forme de manifestations d'intérêt collectif favorisant l'implication des habitants au sein de leur territoire et leur participation à la préservation de celui-ci. </a:t>
            </a:r>
          </a:p>
          <a:p>
            <a:endParaRPr lang="fr-FR" dirty="0"/>
          </a:p>
        </p:txBody>
      </p:sp>
    </p:spTree>
    <p:extLst>
      <p:ext uri="{BB962C8B-B14F-4D97-AF65-F5344CB8AC3E}">
        <p14:creationId xmlns="" xmlns:p14="http://schemas.microsoft.com/office/powerpoint/2010/main" val="1030621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404664"/>
            <a:ext cx="5826053" cy="6142484"/>
          </a:xfrm>
          <a:prstGeom prst="rect">
            <a:avLst/>
          </a:prstGeom>
          <a:noFill/>
          <a:ln w="9525">
            <a:noFill/>
            <a:miter lim="800000"/>
            <a:headEnd/>
            <a:tailEnd/>
          </a:ln>
        </p:spPr>
      </p:pic>
      <p:sp>
        <p:nvSpPr>
          <p:cNvPr id="6" name="ZoneTexte 5"/>
          <p:cNvSpPr txBox="1"/>
          <p:nvPr/>
        </p:nvSpPr>
        <p:spPr>
          <a:xfrm>
            <a:off x="5940152" y="1916832"/>
            <a:ext cx="3203848" cy="2308324"/>
          </a:xfrm>
          <a:prstGeom prst="rect">
            <a:avLst/>
          </a:prstGeom>
          <a:noFill/>
        </p:spPr>
        <p:txBody>
          <a:bodyPr wrap="square" rtlCol="0">
            <a:spAutoFit/>
          </a:bodyPr>
          <a:lstStyle/>
          <a:p>
            <a:r>
              <a:rPr lang="fr-FR" sz="1600" dirty="0" smtClean="0"/>
              <a:t>Du Nord au Sud :</a:t>
            </a:r>
          </a:p>
          <a:p>
            <a:r>
              <a:rPr lang="fr-FR" sz="1600" dirty="0" smtClean="0"/>
              <a:t>- Base nautique de Wasquehal,</a:t>
            </a:r>
          </a:p>
          <a:p>
            <a:pPr>
              <a:buFontTx/>
              <a:buChar char="-"/>
            </a:pPr>
            <a:r>
              <a:rPr lang="fr-FR" sz="1600" dirty="0" smtClean="0"/>
              <a:t> Base de loisirs et étang de pêche à Hem,</a:t>
            </a:r>
          </a:p>
          <a:p>
            <a:pPr>
              <a:buFontTx/>
              <a:buChar char="-"/>
            </a:pPr>
            <a:r>
              <a:rPr lang="fr-FR" sz="1600" dirty="0" smtClean="0"/>
              <a:t> Lac du Héron à Villeneuve d’Ascq,</a:t>
            </a:r>
          </a:p>
          <a:p>
            <a:pPr>
              <a:buFontTx/>
              <a:buChar char="-"/>
            </a:pPr>
            <a:r>
              <a:rPr lang="fr-FR" sz="1600" dirty="0" smtClean="0"/>
              <a:t> Base de loisirs des Six </a:t>
            </a:r>
            <a:r>
              <a:rPr lang="fr-FR" sz="1600" dirty="0" err="1" smtClean="0"/>
              <a:t>Bonniers</a:t>
            </a:r>
            <a:r>
              <a:rPr lang="fr-FR" sz="1600" dirty="0" smtClean="0"/>
              <a:t> à Willems,</a:t>
            </a:r>
          </a:p>
          <a:p>
            <a:pPr>
              <a:buFontTx/>
              <a:buChar char="-"/>
            </a:pPr>
            <a:r>
              <a:rPr lang="fr-FR" sz="1600" dirty="0" smtClean="0"/>
              <a:t> Marais de Fretin,</a:t>
            </a:r>
          </a:p>
          <a:p>
            <a:endParaRPr lang="fr-FR" sz="1600" dirty="0" smtClean="0"/>
          </a:p>
        </p:txBody>
      </p:sp>
      <p:sp>
        <p:nvSpPr>
          <p:cNvPr id="8" name="Étoile à 5 branches 7"/>
          <p:cNvSpPr/>
          <p:nvPr/>
        </p:nvSpPr>
        <p:spPr>
          <a:xfrm>
            <a:off x="3203848" y="2636912"/>
            <a:ext cx="72000" cy="720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3851920" y="2204864"/>
            <a:ext cx="72000" cy="720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4644008" y="3212976"/>
            <a:ext cx="72000" cy="720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2699792" y="6309320"/>
            <a:ext cx="72000" cy="720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940152" y="1052736"/>
            <a:ext cx="3203848" cy="584775"/>
          </a:xfrm>
          <a:prstGeom prst="rect">
            <a:avLst/>
          </a:prstGeom>
          <a:noFill/>
        </p:spPr>
        <p:txBody>
          <a:bodyPr wrap="square" rtlCol="0">
            <a:spAutoFit/>
          </a:bodyPr>
          <a:lstStyle/>
          <a:p>
            <a:r>
              <a:rPr lang="fr-FR" sz="1600" dirty="0" smtClean="0"/>
              <a:t>Importance de la Marque</a:t>
            </a:r>
          </a:p>
          <a:p>
            <a:endParaRPr lang="fr-FR" sz="1600" dirty="0" smtClean="0"/>
          </a:p>
        </p:txBody>
      </p:sp>
      <p:sp>
        <p:nvSpPr>
          <p:cNvPr id="16" name="ZoneTexte 15"/>
          <p:cNvSpPr txBox="1"/>
          <p:nvPr/>
        </p:nvSpPr>
        <p:spPr>
          <a:xfrm>
            <a:off x="5940152" y="4437112"/>
            <a:ext cx="3203848" cy="584775"/>
          </a:xfrm>
          <a:prstGeom prst="rect">
            <a:avLst/>
          </a:prstGeom>
          <a:noFill/>
        </p:spPr>
        <p:txBody>
          <a:bodyPr wrap="square" rtlCol="0">
            <a:spAutoFit/>
          </a:bodyPr>
          <a:lstStyle/>
          <a:p>
            <a:r>
              <a:rPr lang="fr-FR" sz="1600" dirty="0" smtClean="0"/>
              <a:t>Données à compléter</a:t>
            </a:r>
          </a:p>
          <a:p>
            <a:endParaRPr lang="fr-FR" sz="1600" dirty="0" smtClean="0"/>
          </a:p>
        </p:txBody>
      </p:sp>
      <p:sp>
        <p:nvSpPr>
          <p:cNvPr id="10" name="Étoile à 5 branches 9"/>
          <p:cNvSpPr/>
          <p:nvPr/>
        </p:nvSpPr>
        <p:spPr>
          <a:xfrm>
            <a:off x="2051720" y="1340768"/>
            <a:ext cx="72000" cy="720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51720" y="0"/>
            <a:ext cx="5745932" cy="461665"/>
          </a:xfrm>
          <a:prstGeom prst="rect">
            <a:avLst/>
          </a:prstGeom>
          <a:noFill/>
        </p:spPr>
        <p:txBody>
          <a:bodyPr wrap="none" rtlCol="0">
            <a:spAutoFit/>
          </a:bodyPr>
          <a:lstStyle/>
          <a:p>
            <a:r>
              <a:rPr lang="fr-FR" sz="2400" dirty="0" smtClean="0"/>
              <a:t>MARCQ EN BAROEUL / WASQUEHAL / CROIX</a:t>
            </a:r>
            <a:endParaRPr lang="fr-FR" sz="2400" dirty="0"/>
          </a:p>
        </p:txBody>
      </p:sp>
      <p:sp>
        <p:nvSpPr>
          <p:cNvPr id="6" name="ZoneTexte 5"/>
          <p:cNvSpPr txBox="1"/>
          <p:nvPr/>
        </p:nvSpPr>
        <p:spPr>
          <a:xfrm>
            <a:off x="0" y="5949280"/>
            <a:ext cx="1691680" cy="584775"/>
          </a:xfrm>
          <a:prstGeom prst="rect">
            <a:avLst/>
          </a:prstGeom>
          <a:noFill/>
        </p:spPr>
        <p:txBody>
          <a:bodyPr wrap="square" rtlCol="0">
            <a:spAutoFit/>
          </a:bodyPr>
          <a:lstStyle/>
          <a:p>
            <a:r>
              <a:rPr lang="fr-FR" sz="1600" dirty="0" smtClean="0"/>
              <a:t>20 circuits autour de la Marque</a:t>
            </a:r>
            <a:endParaRPr lang="fr-FR" sz="1600" dirty="0"/>
          </a:p>
        </p:txBody>
      </p:sp>
      <p:pic>
        <p:nvPicPr>
          <p:cNvPr id="2050" name="Picture 2"/>
          <p:cNvPicPr>
            <a:picLocks noChangeAspect="1" noChangeArrowheads="1"/>
          </p:cNvPicPr>
          <p:nvPr/>
        </p:nvPicPr>
        <p:blipFill>
          <a:blip r:embed="rId2" cstate="print"/>
          <a:srcRect t="1142"/>
          <a:stretch>
            <a:fillRect/>
          </a:stretch>
        </p:blipFill>
        <p:spPr bwMode="auto">
          <a:xfrm>
            <a:off x="1619672" y="476672"/>
            <a:ext cx="6791325" cy="6233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79712" y="0"/>
            <a:ext cx="5215787" cy="461665"/>
          </a:xfrm>
          <a:prstGeom prst="rect">
            <a:avLst/>
          </a:prstGeom>
          <a:noFill/>
        </p:spPr>
        <p:txBody>
          <a:bodyPr wrap="none" rtlCol="0">
            <a:spAutoFit/>
          </a:bodyPr>
          <a:lstStyle/>
          <a:p>
            <a:r>
              <a:rPr lang="fr-FR" sz="2400" dirty="0" smtClean="0"/>
              <a:t>LYS-LEZ-LANNOY / LANNOY / TOUFFLERS</a:t>
            </a:r>
            <a:endParaRPr lang="fr-FR" sz="2400" dirty="0"/>
          </a:p>
        </p:txBody>
      </p:sp>
      <p:sp>
        <p:nvSpPr>
          <p:cNvPr id="7" name="ZoneTexte 6"/>
          <p:cNvSpPr txBox="1"/>
          <p:nvPr/>
        </p:nvSpPr>
        <p:spPr>
          <a:xfrm>
            <a:off x="0" y="6519446"/>
            <a:ext cx="7930889" cy="338554"/>
          </a:xfrm>
          <a:prstGeom prst="rect">
            <a:avLst/>
          </a:prstGeom>
          <a:noFill/>
        </p:spPr>
        <p:txBody>
          <a:bodyPr wrap="none" rtlCol="0">
            <a:spAutoFit/>
          </a:bodyPr>
          <a:lstStyle/>
          <a:p>
            <a:r>
              <a:rPr lang="fr-FR" sz="1600" dirty="0" smtClean="0"/>
              <a:t>Multiples sentiers reliant les quartiers et existence de chemins de promenades , Coulée Verte </a:t>
            </a:r>
            <a:endParaRPr lang="fr-FR" sz="1600" dirty="0"/>
          </a:p>
        </p:txBody>
      </p:sp>
      <p:pic>
        <p:nvPicPr>
          <p:cNvPr id="3074" name="Picture 2"/>
          <p:cNvPicPr>
            <a:picLocks noChangeAspect="1" noChangeArrowheads="1"/>
          </p:cNvPicPr>
          <p:nvPr/>
        </p:nvPicPr>
        <p:blipFill>
          <a:blip r:embed="rId2" cstate="print"/>
          <a:srcRect/>
          <a:stretch>
            <a:fillRect/>
          </a:stretch>
        </p:blipFill>
        <p:spPr bwMode="auto">
          <a:xfrm>
            <a:off x="1331640" y="476672"/>
            <a:ext cx="6699610" cy="5952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46838" y="0"/>
            <a:ext cx="8597162" cy="461665"/>
          </a:xfrm>
          <a:prstGeom prst="rect">
            <a:avLst/>
          </a:prstGeom>
          <a:noFill/>
        </p:spPr>
        <p:txBody>
          <a:bodyPr wrap="none" rtlCol="0">
            <a:spAutoFit/>
          </a:bodyPr>
          <a:lstStyle/>
          <a:p>
            <a:r>
              <a:rPr lang="fr-FR" sz="2400" dirty="0" smtClean="0"/>
              <a:t>SAILLY-LEZ-LANNOY / FOREST-SUR-MARQUE / VILLENEUVE D’ASCQ</a:t>
            </a:r>
            <a:endParaRPr lang="fr-FR" sz="2400" dirty="0"/>
          </a:p>
        </p:txBody>
      </p:sp>
      <p:sp>
        <p:nvSpPr>
          <p:cNvPr id="6" name="ZoneTexte 5"/>
          <p:cNvSpPr txBox="1"/>
          <p:nvPr/>
        </p:nvSpPr>
        <p:spPr>
          <a:xfrm>
            <a:off x="0" y="5949280"/>
            <a:ext cx="5281061" cy="584775"/>
          </a:xfrm>
          <a:prstGeom prst="rect">
            <a:avLst/>
          </a:prstGeom>
          <a:noFill/>
        </p:spPr>
        <p:txBody>
          <a:bodyPr wrap="none" rtlCol="0">
            <a:spAutoFit/>
          </a:bodyPr>
          <a:lstStyle/>
          <a:p>
            <a:r>
              <a:rPr lang="fr-FR" sz="1600" dirty="0" smtClean="0"/>
              <a:t>Lac du Héron (Villeneuve d’Ascq) et les Six </a:t>
            </a:r>
            <a:r>
              <a:rPr lang="fr-FR" sz="1600" dirty="0" err="1" smtClean="0"/>
              <a:t>Bonniers</a:t>
            </a:r>
            <a:r>
              <a:rPr lang="fr-FR" sz="1600" dirty="0" smtClean="0"/>
              <a:t> (Willems)</a:t>
            </a:r>
          </a:p>
          <a:p>
            <a:r>
              <a:rPr lang="fr-FR" sz="1600" dirty="0" smtClean="0"/>
              <a:t>Chemins de promenade</a:t>
            </a:r>
            <a:endParaRPr lang="fr-FR" sz="1600" dirty="0"/>
          </a:p>
        </p:txBody>
      </p:sp>
      <p:pic>
        <p:nvPicPr>
          <p:cNvPr id="4098" name="Picture 2"/>
          <p:cNvPicPr>
            <a:picLocks noChangeAspect="1" noChangeArrowheads="1"/>
          </p:cNvPicPr>
          <p:nvPr/>
        </p:nvPicPr>
        <p:blipFill>
          <a:blip r:embed="rId2" cstate="print"/>
          <a:srcRect/>
          <a:stretch>
            <a:fillRect/>
          </a:stretch>
        </p:blipFill>
        <p:spPr bwMode="auto">
          <a:xfrm>
            <a:off x="0" y="1196752"/>
            <a:ext cx="9144000" cy="4222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59832" y="0"/>
            <a:ext cx="3015056" cy="461665"/>
          </a:xfrm>
          <a:prstGeom prst="rect">
            <a:avLst/>
          </a:prstGeom>
          <a:noFill/>
        </p:spPr>
        <p:txBody>
          <a:bodyPr wrap="none" rtlCol="0">
            <a:spAutoFit/>
          </a:bodyPr>
          <a:lstStyle/>
          <a:p>
            <a:r>
              <a:rPr lang="fr-FR" sz="2400" dirty="0" smtClean="0"/>
              <a:t>ANSTAING ET GRUSON</a:t>
            </a:r>
            <a:endParaRPr lang="fr-FR" sz="2400" dirty="0"/>
          </a:p>
        </p:txBody>
      </p:sp>
      <p:sp>
        <p:nvSpPr>
          <p:cNvPr id="6" name="ZoneTexte 5"/>
          <p:cNvSpPr txBox="1"/>
          <p:nvPr/>
        </p:nvSpPr>
        <p:spPr>
          <a:xfrm>
            <a:off x="0" y="6309320"/>
            <a:ext cx="7514942" cy="338554"/>
          </a:xfrm>
          <a:prstGeom prst="rect">
            <a:avLst/>
          </a:prstGeom>
          <a:noFill/>
        </p:spPr>
        <p:txBody>
          <a:bodyPr wrap="none" rtlCol="0">
            <a:spAutoFit/>
          </a:bodyPr>
          <a:lstStyle/>
          <a:p>
            <a:r>
              <a:rPr lang="fr-FR" sz="1600" dirty="0" smtClean="0"/>
              <a:t>Sentiers praticables à </a:t>
            </a:r>
            <a:r>
              <a:rPr lang="fr-FR" sz="1600" dirty="0" err="1" smtClean="0"/>
              <a:t>Anstaing</a:t>
            </a:r>
            <a:r>
              <a:rPr lang="fr-FR" sz="1600" dirty="0" smtClean="0"/>
              <a:t> et existence de boucles à caractère historique sur </a:t>
            </a:r>
            <a:r>
              <a:rPr lang="fr-FR" sz="1600" dirty="0" err="1" smtClean="0"/>
              <a:t>Gruson</a:t>
            </a:r>
            <a:endParaRPr lang="fr-FR" sz="1600" dirty="0"/>
          </a:p>
        </p:txBody>
      </p:sp>
      <p:pic>
        <p:nvPicPr>
          <p:cNvPr id="5122" name="Picture 2"/>
          <p:cNvPicPr>
            <a:picLocks noChangeAspect="1" noChangeArrowheads="1"/>
          </p:cNvPicPr>
          <p:nvPr/>
        </p:nvPicPr>
        <p:blipFill>
          <a:blip r:embed="rId2" cstate="print"/>
          <a:srcRect/>
          <a:stretch>
            <a:fillRect/>
          </a:stretch>
        </p:blipFill>
        <p:spPr bwMode="auto">
          <a:xfrm>
            <a:off x="1187624" y="476672"/>
            <a:ext cx="6645547" cy="5809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576</Words>
  <Application>Microsoft Office PowerPoint</Application>
  <PresentationFormat>Affichage à l'écran (4:3)</PresentationFormat>
  <Paragraphs>84</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ASSOCIATION DES MAIRES POUR LA VALORISATION DE LA MARQUE RIVIERE</vt:lpstr>
      <vt:lpstr>Rappel des membres de l’association</vt:lpstr>
      <vt:lpstr>Administration de l’association</vt:lpstr>
      <vt:lpstr>Objet de l’association</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hennebelle-p</dc:creator>
  <cp:lastModifiedBy>hennebelle-p</cp:lastModifiedBy>
  <cp:revision>17</cp:revision>
  <dcterms:created xsi:type="dcterms:W3CDTF">2016-02-25T15:41:49Z</dcterms:created>
  <dcterms:modified xsi:type="dcterms:W3CDTF">2016-02-26T13:04:01Z</dcterms:modified>
</cp:coreProperties>
</file>