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" name="Shape 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pture d’écran 2015-10-09 à 17.51.1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238951"/>
            <a:ext cx="9144000" cy="581567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algn="ctr">
        <a:defRPr sz="4400">
          <a:latin typeface="Arial"/>
          <a:ea typeface="Arial"/>
          <a:cs typeface="Arial"/>
          <a:sym typeface="Arial"/>
        </a:defRPr>
      </a:lvl6pPr>
      <a:lvl7pPr algn="ctr">
        <a:defRPr sz="4400">
          <a:latin typeface="Arial"/>
          <a:ea typeface="Arial"/>
          <a:cs typeface="Arial"/>
          <a:sym typeface="Arial"/>
        </a:defRPr>
      </a:lvl7pPr>
      <a:lvl8pPr algn="ctr">
        <a:defRPr sz="4400">
          <a:latin typeface="Arial"/>
          <a:ea typeface="Arial"/>
          <a:cs typeface="Arial"/>
          <a:sym typeface="Arial"/>
        </a:defRPr>
      </a:lvl8pPr>
      <a:lvl9pPr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0.jpeg"/><Relationship Id="rId6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apture d’écran 2015-10-09 à 17.50.0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732"/>
            <a:ext cx="9144000" cy="6834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71436" y="214311"/>
            <a:ext cx="642940" cy="6000753"/>
          </a:xfrm>
          <a:prstGeom prst="rect">
            <a:avLst/>
          </a:prstGeom>
          <a:solidFill/>
          <a:ln w="25400">
            <a:solidFill>
              <a:srgbClr val="89A4A7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" name="Shape 10"/>
          <p:cNvSpPr/>
          <p:nvPr/>
        </p:nvSpPr>
        <p:spPr>
          <a:xfrm>
            <a:off x="1714500" y="3841750"/>
            <a:ext cx="6929438" cy="61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Transformer les ressources: connaissances du territoire , point de vue des acteurs, réalisations démonstratives en outils pour tous</a:t>
            </a:r>
          </a:p>
        </p:txBody>
      </p:sp>
      <p:sp>
        <p:nvSpPr>
          <p:cNvPr id="11" name="Shape 11"/>
          <p:cNvSpPr/>
          <p:nvPr/>
        </p:nvSpPr>
        <p:spPr>
          <a:xfrm>
            <a:off x="1714500" y="571499"/>
            <a:ext cx="6929438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L’ambition: placer l’usager au cœur de la démarche Caue</a:t>
            </a:r>
          </a:p>
        </p:txBody>
      </p:sp>
      <p:sp>
        <p:nvSpPr>
          <p:cNvPr id="12" name="Shape 12"/>
          <p:cNvSpPr/>
          <p:nvPr/>
        </p:nvSpPr>
        <p:spPr>
          <a:xfrm>
            <a:off x="1714500" y="2786061"/>
            <a:ext cx="6929438" cy="617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Offrir à chacun la possibilité de participer activement et de s’approprier les observations et les découvertes</a:t>
            </a:r>
          </a:p>
        </p:txBody>
      </p:sp>
      <p:sp>
        <p:nvSpPr>
          <p:cNvPr id="13" name="Shape 13"/>
          <p:cNvSpPr/>
          <p:nvPr/>
        </p:nvSpPr>
        <p:spPr>
          <a:xfrm>
            <a:off x="1714500" y="1428749"/>
            <a:ext cx="6929438" cy="884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Permettre au plus grand nombre , l’accès à une approche pluridisciplinaire indépendante, ancrée dans la recherche et l’innovation et enrichie de nombreux partenariats</a:t>
            </a:r>
          </a:p>
        </p:txBody>
      </p:sp>
      <p:pic>
        <p:nvPicPr>
          <p:cNvPr id="14" name="image1.jpeg" descr="francevillenuit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337" y="173830"/>
            <a:ext cx="8061326" cy="607218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/>
          <p:nvPr/>
        </p:nvSpPr>
        <p:spPr>
          <a:xfrm rot="2569012">
            <a:off x="4222748" y="2874961"/>
            <a:ext cx="4306890" cy="950914"/>
          </a:xfrm>
          <a:prstGeom prst="rect">
            <a:avLst/>
          </a:prstGeom>
          <a:ln w="57150">
            <a:solidFill>
              <a:srgbClr val="FF6600"/>
            </a:solidFill>
            <a:round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6" name="image2.jpeg" descr="EPOQUE GALLOROMAINE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25" y="1143000"/>
            <a:ext cx="1368425" cy="950913"/>
          </a:xfrm>
          <a:prstGeom prst="rect">
            <a:avLst/>
          </a:prstGeom>
          <a:ln>
            <a:solidFill/>
            <a:round/>
          </a:ln>
        </p:spPr>
      </p:pic>
      <p:pic>
        <p:nvPicPr>
          <p:cNvPr id="17" name="image3.jpeg" descr="EPOQUE MEDIEVALE FIN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325" y="4264025"/>
            <a:ext cx="1368425" cy="950913"/>
          </a:xfrm>
          <a:prstGeom prst="rect">
            <a:avLst/>
          </a:prstGeom>
          <a:ln>
            <a:solidFill/>
            <a:round/>
          </a:ln>
        </p:spPr>
      </p:pic>
      <p:pic>
        <p:nvPicPr>
          <p:cNvPr id="18" name="image4.jpeg" descr="Carte bas PI-marine régression+géoref"/>
          <p:cNvPicPr/>
          <p:nvPr/>
        </p:nvPicPr>
        <p:blipFill>
          <a:blip r:embed="rId5">
            <a:extLst/>
          </a:blip>
          <a:srcRect l="0" t="20771" r="0" b="0"/>
          <a:stretch>
            <a:fillRect/>
          </a:stretch>
        </p:blipFill>
        <p:spPr>
          <a:xfrm>
            <a:off x="63500" y="169861"/>
            <a:ext cx="1365250" cy="890589"/>
          </a:xfrm>
          <a:prstGeom prst="rect">
            <a:avLst/>
          </a:prstGeom>
          <a:ln>
            <a:solidFill/>
            <a:round/>
          </a:ln>
        </p:spPr>
      </p:pic>
      <p:pic>
        <p:nvPicPr>
          <p:cNvPr id="19" name="image5.jpeg" descr="EPOQUE MODERNE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736" y="3214686"/>
            <a:ext cx="1370014" cy="950914"/>
          </a:xfrm>
          <a:prstGeom prst="rect">
            <a:avLst/>
          </a:prstGeom>
          <a:ln>
            <a:solidFill/>
            <a:round/>
          </a:ln>
        </p:spPr>
      </p:pic>
      <p:pic>
        <p:nvPicPr>
          <p:cNvPr id="20" name="image6.jpeg" descr="EPOQUE MODERNE [Converti]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436" y="2190750"/>
            <a:ext cx="1357314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7.jpeg" descr="infra europe [Converti]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3500" y="5286375"/>
            <a:ext cx="1365250" cy="9525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3314699" y="406400"/>
            <a:ext cx="3224215" cy="307340"/>
          </a:xfrm>
          <a:prstGeom prst="rect">
            <a:avLst/>
          </a:prstGeom>
          <a:solid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Helvetica Neue LT Std 77 Bold Condensed"/>
                <a:ea typeface="Helvetica Neue LT Std 77 Bold Condensed"/>
                <a:cs typeface="Helvetica Neue LT Std 77 Bold Condensed"/>
                <a:sym typeface="Helvetica Neue LT Std 77 Bold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Territoire de frontières ?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8.jpeg" descr="francevillenuit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650" y="898525"/>
            <a:ext cx="7632700" cy="498316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>
            <p:ph type="title" idx="4294967295"/>
          </p:nvPr>
        </p:nvSpPr>
        <p:spPr>
          <a:xfrm>
            <a:off x="774700" y="381000"/>
            <a:ext cx="5797550" cy="576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>
              <a:defRPr cap="all" sz="2000">
                <a:solidFill>
                  <a:srgbClr val="DE4961"/>
                </a:solidFill>
                <a:latin typeface="Helvetica Neue LT Std 77 Bold Condensed"/>
                <a:ea typeface="Helvetica Neue LT Std 77 Bold Condensed"/>
                <a:cs typeface="Helvetica Neue LT Std 77 Bold Condensed"/>
                <a:sym typeface="Helvetica Neue LT Std 77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DE4961"/>
                </a:solidFill>
              </a:rPr>
              <a:t>Un territoire visiblement habité</a:t>
            </a:r>
          </a:p>
        </p:txBody>
      </p:sp>
      <p:pic>
        <p:nvPicPr>
          <p:cNvPr id="26" name="image9.jpeg" descr="logo_ustl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087" y="5949950"/>
            <a:ext cx="468313" cy="303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 idx="4294967295"/>
          </p:nvPr>
        </p:nvSpPr>
        <p:spPr>
          <a:xfrm>
            <a:off x="723899" y="241300"/>
            <a:ext cx="6192840" cy="576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>
              <a:defRPr cap="all" sz="2000">
                <a:solidFill>
                  <a:srgbClr val="DE4961"/>
                </a:solidFill>
                <a:latin typeface="Helvetica Neue LT Std 77 Bold Condensed"/>
                <a:ea typeface="Helvetica Neue LT Std 77 Bold Condensed"/>
                <a:cs typeface="Helvetica Neue LT Std 77 Bold Condensed"/>
                <a:sym typeface="Helvetica Neue LT Std 77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DE4961"/>
                </a:solidFill>
              </a:rPr>
              <a:t>Un territoire à décoder</a:t>
            </a:r>
          </a:p>
        </p:txBody>
      </p:sp>
      <p:pic>
        <p:nvPicPr>
          <p:cNvPr id="29" name="image3.png" descr="carte plat de nouill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9337" y="2973386"/>
            <a:ext cx="539752" cy="384177"/>
          </a:xfrm>
          <a:prstGeom prst="rect">
            <a:avLst/>
          </a:prstGeom>
          <a:ln>
            <a:solidFill>
              <a:srgbClr val="FF0000"/>
            </a:solidFill>
            <a:round/>
          </a:ln>
        </p:spPr>
      </p:pic>
      <p:pic>
        <p:nvPicPr>
          <p:cNvPr id="30" name="image4.png" descr="carte plat de nouill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187" y="701675"/>
            <a:ext cx="7667626" cy="5454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 idx="4294967295"/>
          </p:nvPr>
        </p:nvSpPr>
        <p:spPr>
          <a:xfrm>
            <a:off x="1117599" y="165100"/>
            <a:ext cx="5688015" cy="56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>
              <a:defRPr cap="all" sz="2000">
                <a:solidFill>
                  <a:srgbClr val="DE4961"/>
                </a:solidFill>
                <a:latin typeface="Helvetica Neue LT Std 77 Bold Condensed"/>
                <a:ea typeface="Helvetica Neue LT Std 77 Bold Condensed"/>
                <a:cs typeface="Helvetica Neue LT Std 77 Bold Condensed"/>
                <a:sym typeface="Helvetica Neue LT Std 77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DE4961"/>
                </a:solidFill>
              </a:rPr>
              <a:t>Les temps agraires</a:t>
            </a:r>
          </a:p>
        </p:txBody>
      </p:sp>
      <p:sp>
        <p:nvSpPr>
          <p:cNvPr id="33" name="Shape 33"/>
          <p:cNvSpPr/>
          <p:nvPr/>
        </p:nvSpPr>
        <p:spPr>
          <a:xfrm>
            <a:off x="6356350" y="1941511"/>
            <a:ext cx="1325563" cy="1231902"/>
          </a:xfrm>
          <a:prstGeom prst="rect">
            <a:avLst/>
          </a:prstGeom>
          <a:solidFill>
            <a:srgbClr val="BBE0E3"/>
          </a:solidFill>
          <a:ln w="38100"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4" name="image5.png" descr="0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6650" y="500062"/>
            <a:ext cx="7612064" cy="5449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6.png" descr="0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8550" y="501650"/>
            <a:ext cx="7612064" cy="543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7.png" descr="03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5062" y="501650"/>
            <a:ext cx="7596189" cy="5437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6356350" y="1941511"/>
            <a:ext cx="1325563" cy="1231902"/>
          </a:xfrm>
          <a:prstGeom prst="rect">
            <a:avLst/>
          </a:prstGeom>
          <a:solidFill>
            <a:srgbClr val="BBE0E3"/>
          </a:solidFill>
          <a:ln w="38100">
            <a:solidFill/>
            <a:round/>
          </a:ln>
        </p:spPr>
        <p:txBody>
          <a:bodyPr lIns="0" tIns="0" rIns="0" bIns="0" anchor="ctr"/>
          <a:lstStyle/>
          <a:p>
            <a:pPr lvl="0">
              <a:defRPr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9" name="image5.png" descr="0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6650" y="500062"/>
            <a:ext cx="7612064" cy="5449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image6.png" descr="0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8550" y="501650"/>
            <a:ext cx="7612064" cy="543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mage7.png" descr="03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5062" y="501650"/>
            <a:ext cx="7596189" cy="543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age10.jpeg" descr="Cambrésis-époque agrair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11587" y="3787775"/>
            <a:ext cx="2867027" cy="2151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8.png" descr="Maubeugecroyv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68675" y="503237"/>
            <a:ext cx="2474914" cy="1546226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>
            <p:ph type="title" idx="4294967295"/>
          </p:nvPr>
        </p:nvSpPr>
        <p:spPr>
          <a:xfrm>
            <a:off x="1117599" y="165100"/>
            <a:ext cx="5688015" cy="56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>
              <a:defRPr cap="all" sz="2000">
                <a:solidFill>
                  <a:srgbClr val="DE4961"/>
                </a:solidFill>
                <a:latin typeface="Helvetica Neue LT Std 77 Bold Condensed"/>
                <a:ea typeface="Helvetica Neue LT Std 77 Bold Condensed"/>
                <a:cs typeface="Helvetica Neue LT Std 77 Bold Condensed"/>
                <a:sym typeface="Helvetica Neue LT Std 77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DE4961"/>
                </a:solidFill>
              </a:rPr>
              <a:t>Les temps agraires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7.png" descr="0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5062" y="501650"/>
            <a:ext cx="7645401" cy="5470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9.png" descr="0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5062" y="501650"/>
            <a:ext cx="7645401" cy="5459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10.png" descr="05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5062" y="501650"/>
            <a:ext cx="7645401" cy="5459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11.png" descr="06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35062" y="501650"/>
            <a:ext cx="7656514" cy="5467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12.png" descr="07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5062" y="501650"/>
            <a:ext cx="7645401" cy="546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13.png" descr="08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35062" y="501650"/>
            <a:ext cx="7634289" cy="5443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11.jpeg" descr="Gde Lille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325812" y="501650"/>
            <a:ext cx="2189164" cy="266065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>
            <p:ph type="title" idx="4294967295"/>
          </p:nvPr>
        </p:nvSpPr>
        <p:spPr>
          <a:xfrm>
            <a:off x="1117599" y="165100"/>
            <a:ext cx="5688015" cy="56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>
              <a:defRPr cap="all" sz="2000">
                <a:solidFill>
                  <a:srgbClr val="DE4961"/>
                </a:solidFill>
                <a:latin typeface="Helvetica Neue LT Std 77 Bold Condensed"/>
                <a:ea typeface="Helvetica Neue LT Std 77 Bold Condensed"/>
                <a:cs typeface="Helvetica Neue LT Std 77 Bold Condensed"/>
                <a:sym typeface="Helvetica Neue LT Std 77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DE4961"/>
                </a:solidFill>
              </a:rPr>
              <a:t>La révolution industrielle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" grpId="6"/>
      <p:bldP build="whole" bldLvl="1" animBg="1" rev="0" advAuto="0" spid="48" grpId="2"/>
      <p:bldP build="whole" bldLvl="1" animBg="1" rev="0" advAuto="0" spid="51" grpId="5"/>
      <p:bldP build="whole" bldLvl="1" animBg="1" rev="0" advAuto="0" spid="47" grpId="1"/>
      <p:bldP build="whole" bldLvl="1" animBg="1" rev="0" advAuto="0" spid="49" grpId="3"/>
      <p:bldP build="whole" bldLvl="1" animBg="1" rev="0" advAuto="0" spid="50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14.png" descr="09"/>
          <p:cNvPicPr/>
          <p:nvPr/>
        </p:nvPicPr>
        <p:blipFill>
          <a:blip r:embed="rId2">
            <a:extLst/>
          </a:blip>
          <a:srcRect l="473" t="0" r="0" b="0"/>
          <a:stretch>
            <a:fillRect/>
          </a:stretch>
        </p:blipFill>
        <p:spPr>
          <a:xfrm>
            <a:off x="1114423" y="501650"/>
            <a:ext cx="7585079" cy="5395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15.png" descr="10"/>
          <p:cNvPicPr/>
          <p:nvPr/>
        </p:nvPicPr>
        <p:blipFill>
          <a:blip r:embed="rId3">
            <a:extLst/>
          </a:blip>
          <a:srcRect l="473" t="0" r="0" b="0"/>
          <a:stretch>
            <a:fillRect/>
          </a:stretch>
        </p:blipFill>
        <p:spPr>
          <a:xfrm>
            <a:off x="1114425" y="501650"/>
            <a:ext cx="7570789" cy="5407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16.png" descr="11"/>
          <p:cNvPicPr/>
          <p:nvPr/>
        </p:nvPicPr>
        <p:blipFill>
          <a:blip r:embed="rId4">
            <a:extLst/>
          </a:blip>
          <a:srcRect l="473" t="0" r="0" b="0"/>
          <a:stretch>
            <a:fillRect/>
          </a:stretch>
        </p:blipFill>
        <p:spPr>
          <a:xfrm>
            <a:off x="1114424" y="501650"/>
            <a:ext cx="7583490" cy="5427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17.png" descr="12"/>
          <p:cNvPicPr/>
          <p:nvPr/>
        </p:nvPicPr>
        <p:blipFill>
          <a:blip r:embed="rId5">
            <a:extLst/>
          </a:blip>
          <a:srcRect l="471" t="0" r="0" b="0"/>
          <a:stretch>
            <a:fillRect/>
          </a:stretch>
        </p:blipFill>
        <p:spPr>
          <a:xfrm>
            <a:off x="1114423" y="501650"/>
            <a:ext cx="7597779" cy="5451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18.png" descr="13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14425" y="501650"/>
            <a:ext cx="7667625" cy="5446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12.jpeg" descr="Canal Leie c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4425" y="1449387"/>
            <a:ext cx="2159000" cy="1584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13.jpeg" descr="BM-npdc vu du Sud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868987" y="2889250"/>
            <a:ext cx="2870202" cy="1441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14.jpeg" descr="2canalavalconfluence2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576511" y="4254500"/>
            <a:ext cx="2500314" cy="1679575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>
            <p:ph type="title" idx="4294967295"/>
          </p:nvPr>
        </p:nvSpPr>
        <p:spPr>
          <a:xfrm>
            <a:off x="1117599" y="165100"/>
            <a:ext cx="5688015" cy="56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>
              <a:defRPr cap="all" sz="2000">
                <a:solidFill>
                  <a:srgbClr val="DE4961"/>
                </a:solidFill>
                <a:latin typeface="Helvetica Neue LT Std 77 Bold Condensed"/>
                <a:ea typeface="Helvetica Neue LT Std 77 Bold Condensed"/>
                <a:cs typeface="Helvetica Neue LT Std 77 Bold Condensed"/>
                <a:sym typeface="Helvetica Neue LT Std 77 Bold Condensed"/>
              </a:defRPr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000">
                <a:solidFill>
                  <a:srgbClr val="DE4961"/>
                </a:solidFill>
              </a:rPr>
              <a:t>Les temps actuels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" grpId="6"/>
      <p:bldP build="whole" bldLvl="1" animBg="1" rev="0" advAuto="0" spid="59" grpId="4"/>
      <p:bldP build="whole" bldLvl="1" animBg="1" rev="0" advAuto="0" spid="60" grpId="5"/>
      <p:bldP build="whole" bldLvl="1" animBg="1" rev="0" advAuto="0" spid="62" grpId="7"/>
      <p:bldP build="whole" bldLvl="1" animBg="1" rev="0" advAuto="0" spid="57" grpId="2"/>
      <p:bldP build="whole" bldLvl="1" animBg="1" rev="0" advAuto="0" spid="56" grpId="1"/>
      <p:bldP build="whole" bldLvl="1" animBg="1" rev="0" advAuto="0" spid="58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