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7" r:id="rId3"/>
    <p:sldId id="296" r:id="rId4"/>
    <p:sldId id="258" r:id="rId5"/>
    <p:sldId id="259" r:id="rId6"/>
    <p:sldId id="263" r:id="rId7"/>
    <p:sldId id="264" r:id="rId8"/>
    <p:sldId id="265" r:id="rId9"/>
    <p:sldId id="266" r:id="rId10"/>
    <p:sldId id="267" r:id="rId11"/>
    <p:sldId id="260" r:id="rId12"/>
    <p:sldId id="268" r:id="rId13"/>
    <p:sldId id="269" r:id="rId14"/>
    <p:sldId id="262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8" r:id="rId31"/>
    <p:sldId id="289" r:id="rId32"/>
    <p:sldId id="286" r:id="rId33"/>
    <p:sldId id="290" r:id="rId34"/>
    <p:sldId id="292" r:id="rId35"/>
    <p:sldId id="291" r:id="rId36"/>
    <p:sldId id="293" r:id="rId3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64A2"/>
    <a:srgbClr val="4BACC6"/>
    <a:srgbClr val="E64461"/>
    <a:srgbClr val="7FD13B"/>
    <a:srgbClr val="92B15B"/>
    <a:srgbClr val="E01E43"/>
    <a:srgbClr val="8E8B8B"/>
    <a:srgbClr val="5EA226"/>
    <a:srgbClr val="3F6C19"/>
    <a:srgbClr val="31849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07" autoAdjust="0"/>
    <p:restoredTop sz="94807" autoAdjust="0"/>
  </p:normalViewPr>
  <p:slideViewPr>
    <p:cSldViewPr>
      <p:cViewPr>
        <p:scale>
          <a:sx n="75" d="100"/>
          <a:sy n="75" d="100"/>
        </p:scale>
        <p:origin x="-63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A15F-5109-4683-9628-DFFFC82018FF}" type="datetimeFigureOut">
              <a:rPr lang="fr-FR" smtClean="0"/>
              <a:pPr/>
              <a:t>17/04/2012</a:t>
            </a:fld>
            <a:endParaRPr lang="fr-FR" dirty="0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7EC3-3895-4298-A50B-32A2602DFAF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A15F-5109-4683-9628-DFFFC82018FF}" type="datetimeFigureOut">
              <a:rPr lang="fr-FR" smtClean="0"/>
              <a:pPr/>
              <a:t>17/04/2012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7EC3-3895-4298-A50B-32A2602DFAF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A15F-5109-4683-9628-DFFFC82018FF}" type="datetimeFigureOut">
              <a:rPr lang="fr-FR" smtClean="0"/>
              <a:pPr/>
              <a:t>17/04/2012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7EC3-3895-4298-A50B-32A2602DFAF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A15F-5109-4683-9628-DFFFC82018FF}" type="datetimeFigureOut">
              <a:rPr lang="fr-FR" smtClean="0"/>
              <a:pPr/>
              <a:t>17/04/2012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7EC3-3895-4298-A50B-32A2602DFAF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A15F-5109-4683-9628-DFFFC82018FF}" type="datetimeFigureOut">
              <a:rPr lang="fr-FR" smtClean="0"/>
              <a:pPr/>
              <a:t>17/04/2012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B8F7EC3-3895-4298-A50B-32A2602DFAF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A15F-5109-4683-9628-DFFFC82018FF}" type="datetimeFigureOut">
              <a:rPr lang="fr-FR" smtClean="0"/>
              <a:pPr/>
              <a:t>17/04/2012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7EC3-3895-4298-A50B-32A2602DFAF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A15F-5109-4683-9628-DFFFC82018FF}" type="datetimeFigureOut">
              <a:rPr lang="fr-FR" smtClean="0"/>
              <a:pPr/>
              <a:t>17/04/2012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7EC3-3895-4298-A50B-32A2602DFAF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A15F-5109-4683-9628-DFFFC82018FF}" type="datetimeFigureOut">
              <a:rPr lang="fr-FR" smtClean="0"/>
              <a:pPr/>
              <a:t>17/04/2012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7EC3-3895-4298-A50B-32A2602DFAF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A15F-5109-4683-9628-DFFFC82018FF}" type="datetimeFigureOut">
              <a:rPr lang="fr-FR" smtClean="0"/>
              <a:pPr/>
              <a:t>17/04/2012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7EC3-3895-4298-A50B-32A2602DFAF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A15F-5109-4683-9628-DFFFC82018FF}" type="datetimeFigureOut">
              <a:rPr lang="fr-FR" smtClean="0"/>
              <a:pPr/>
              <a:t>17/04/2012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7EC3-3895-4298-A50B-32A2602DFAF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A15F-5109-4683-9628-DFFFC82018FF}" type="datetimeFigureOut">
              <a:rPr lang="fr-FR" smtClean="0"/>
              <a:pPr/>
              <a:t>17/04/2012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7EC3-3895-4298-A50B-32A2602DFAF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75000"/>
              </a:schemeClr>
            </a:gs>
            <a:gs pos="67000">
              <a:srgbClr val="8E8B8B"/>
            </a:gs>
            <a:gs pos="100000">
              <a:schemeClr val="bg2">
                <a:shade val="45000"/>
                <a:satMod val="120000"/>
              </a:schemeClr>
            </a:gs>
          </a:gsLst>
          <a:path path="circle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A8AA15F-5109-4683-9628-DFFFC82018FF}" type="datetimeFigureOut">
              <a:rPr lang="fr-FR" smtClean="0"/>
              <a:pPr/>
              <a:t>17/04/2012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8F7EC3-3895-4298-A50B-32A2602DFAF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7.jpeg"/><Relationship Id="rId7" Type="http://schemas.openxmlformats.org/officeDocument/2006/relationships/image" Target="../media/image5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7.png"/><Relationship Id="rId4" Type="http://schemas.openxmlformats.org/officeDocument/2006/relationships/image" Target="../media/image55.jpeg"/><Relationship Id="rId9" Type="http://schemas.openxmlformats.org/officeDocument/2006/relationships/image" Target="../media/image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7.png"/><Relationship Id="rId4" Type="http://schemas.openxmlformats.org/officeDocument/2006/relationships/image" Target="../media/image55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ube 33"/>
          <p:cNvSpPr/>
          <p:nvPr/>
        </p:nvSpPr>
        <p:spPr>
          <a:xfrm>
            <a:off x="5220072" y="6093296"/>
            <a:ext cx="360040" cy="360040"/>
          </a:xfrm>
          <a:prstGeom prst="cube">
            <a:avLst/>
          </a:prstGeom>
          <a:gradFill>
            <a:gsLst>
              <a:gs pos="0">
                <a:srgbClr val="3F6C19"/>
              </a:gs>
              <a:gs pos="52000">
                <a:srgbClr val="5EA226"/>
              </a:gs>
              <a:gs pos="81000">
                <a:srgbClr val="7FD13B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Cube 36"/>
          <p:cNvSpPr/>
          <p:nvPr/>
        </p:nvSpPr>
        <p:spPr>
          <a:xfrm>
            <a:off x="4932040" y="6237312"/>
            <a:ext cx="216024" cy="216024"/>
          </a:xfrm>
          <a:prstGeom prst="cube">
            <a:avLst/>
          </a:prstGeom>
          <a:gradFill>
            <a:gsLst>
              <a:gs pos="0">
                <a:srgbClr val="E01E43"/>
              </a:gs>
              <a:gs pos="52000">
                <a:srgbClr val="E64461"/>
              </a:gs>
              <a:gs pos="81000">
                <a:srgbClr val="E64461"/>
              </a:gs>
              <a:gs pos="100000">
                <a:schemeClr val="tx1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7" name="Connecteur droit 6"/>
          <p:cNvCxnSpPr/>
          <p:nvPr/>
        </p:nvCxnSpPr>
        <p:spPr>
          <a:xfrm flipV="1">
            <a:off x="7991872" y="5373216"/>
            <a:ext cx="1152128" cy="1152128"/>
          </a:xfrm>
          <a:prstGeom prst="line">
            <a:avLst/>
          </a:prstGeom>
          <a:ln w="222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0" y="6525344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9552" y="764704"/>
            <a:ext cx="8064896" cy="1828800"/>
          </a:xfrm>
          <a:effectLst/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fr-FR" b="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Transmettre la mémoire urbaine : esquisse d’une méthode.</a:t>
            </a:r>
            <a:r>
              <a:rPr lang="fr-FR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fr-FR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fr-FR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03648" y="2204864"/>
            <a:ext cx="6400800" cy="1249430"/>
          </a:xfrm>
        </p:spPr>
        <p:txBody>
          <a:bodyPr>
            <a:normAutofit/>
          </a:bodyPr>
          <a:lstStyle/>
          <a:p>
            <a:r>
              <a:rPr lang="fr-FR" sz="2700" i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mbria" pitchFamily="18" charset="0"/>
              </a:rPr>
              <a:t>Récits de mutations urbaines dans le corridor minier valenciennois.</a:t>
            </a:r>
            <a:endParaRPr lang="fr-FR" sz="2700" dirty="0">
              <a:solidFill>
                <a:schemeClr val="bg1">
                  <a:lumMod val="75000"/>
                  <a:lumOff val="25000"/>
                </a:schemeClr>
              </a:solidFill>
              <a:latin typeface="Cambria" pitchFamily="18" charset="0"/>
            </a:endParaRPr>
          </a:p>
        </p:txBody>
      </p:sp>
      <p:pic>
        <p:nvPicPr>
          <p:cNvPr id="49" name="Image 48" descr="vieuxtram.jpg"/>
          <p:cNvPicPr>
            <a:picLocks noChangeAspect="1"/>
          </p:cNvPicPr>
          <p:nvPr/>
        </p:nvPicPr>
        <p:blipFill>
          <a:blip r:embed="rId2" cstate="print"/>
          <a:srcRect r="11628"/>
          <a:stretch>
            <a:fillRect/>
          </a:stretch>
        </p:blipFill>
        <p:spPr>
          <a:xfrm rot="524740">
            <a:off x="349350" y="3578690"/>
            <a:ext cx="2079536" cy="14458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2" name="Image 51" descr="ledoux-en activitéé.jpg"/>
          <p:cNvPicPr>
            <a:picLocks noChangeAspect="1"/>
          </p:cNvPicPr>
          <p:nvPr/>
        </p:nvPicPr>
        <p:blipFill>
          <a:blip r:embed="rId3" cstate="print"/>
          <a:srcRect t="35852" r="13043" b="4467"/>
          <a:stretch>
            <a:fillRect/>
          </a:stretch>
        </p:blipFill>
        <p:spPr>
          <a:xfrm rot="21056262">
            <a:off x="2441181" y="4238218"/>
            <a:ext cx="2161840" cy="14592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0" name="Image 49" descr="TramwayValenciennesSite.jpg"/>
          <p:cNvPicPr>
            <a:picLocks noChangeAspect="1"/>
          </p:cNvPicPr>
          <p:nvPr/>
        </p:nvPicPr>
        <p:blipFill>
          <a:blip r:embed="rId4" cstate="print"/>
          <a:srcRect l="4651" r="6977"/>
          <a:stretch>
            <a:fillRect/>
          </a:stretch>
        </p:blipFill>
        <p:spPr>
          <a:xfrm rot="506674">
            <a:off x="4657764" y="3855888"/>
            <a:ext cx="1988148" cy="13148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3" name="Image 52" descr="ChabaudReqaulif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55854">
            <a:off x="6744574" y="3470852"/>
            <a:ext cx="1859989" cy="14296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39" name="Connecteur droit 38"/>
          <p:cNvCxnSpPr/>
          <p:nvPr/>
        </p:nvCxnSpPr>
        <p:spPr>
          <a:xfrm flipH="1" flipV="1">
            <a:off x="6804248" y="0"/>
            <a:ext cx="1145205" cy="5878468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be 3"/>
          <p:cNvSpPr/>
          <p:nvPr/>
        </p:nvSpPr>
        <p:spPr>
          <a:xfrm>
            <a:off x="7164288" y="5373216"/>
            <a:ext cx="1080120" cy="1080120"/>
          </a:xfrm>
          <a:prstGeom prst="cube">
            <a:avLst/>
          </a:prstGeom>
          <a:gradFill>
            <a:gsLst>
              <a:gs pos="41000">
                <a:schemeClr val="bg1"/>
              </a:gs>
              <a:gs pos="40000">
                <a:schemeClr val="bg1">
                  <a:lumMod val="95000"/>
                  <a:lumOff val="5000"/>
                </a:schemeClr>
              </a:gs>
              <a:gs pos="100000">
                <a:srgbClr val="8E8B8B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8" name="Image 37" descr="CAUE.png"/>
          <p:cNvPicPr preferRelativeResize="0"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64288" y="5661248"/>
            <a:ext cx="792088" cy="813304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30" name="Cube 29"/>
          <p:cNvSpPr/>
          <p:nvPr/>
        </p:nvSpPr>
        <p:spPr>
          <a:xfrm>
            <a:off x="6300192" y="5661248"/>
            <a:ext cx="792088" cy="792088"/>
          </a:xfrm>
          <a:prstGeom prst="cube">
            <a:avLst/>
          </a:prstGeom>
          <a:gradFill>
            <a:gsLst>
              <a:gs pos="0">
                <a:srgbClr val="403152"/>
              </a:gs>
              <a:gs pos="52000">
                <a:srgbClr val="5F497A"/>
              </a:gs>
              <a:gs pos="81000">
                <a:srgbClr val="8064A2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Cube 32"/>
          <p:cNvSpPr/>
          <p:nvPr/>
        </p:nvSpPr>
        <p:spPr>
          <a:xfrm>
            <a:off x="5652120" y="5877272"/>
            <a:ext cx="576064" cy="576064"/>
          </a:xfrm>
          <a:prstGeom prst="cube">
            <a:avLst/>
          </a:prstGeom>
          <a:gradFill>
            <a:gsLst>
              <a:gs pos="0">
                <a:srgbClr val="215868"/>
              </a:gs>
              <a:gs pos="52000">
                <a:srgbClr val="31849B"/>
              </a:gs>
              <a:gs pos="81000">
                <a:srgbClr val="4BACC6"/>
              </a:gs>
              <a:gs pos="100000">
                <a:schemeClr val="accent3">
                  <a:lumMod val="20000"/>
                  <a:lumOff val="80000"/>
                </a:schemeClr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395536" y="3573016"/>
            <a:ext cx="8424936" cy="418058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50800" h="38100" prst="rible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all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Partenariat </a:t>
            </a:r>
            <a:r>
              <a:rPr kumimoji="0" lang="fr-FR" sz="2000" b="1" i="0" u="none" strike="noStrike" kern="1200" cap="all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| Mission | Territoire d’études | Méthode | Perspectives</a:t>
            </a:r>
            <a:endParaRPr kumimoji="0" lang="fr-FR" sz="2000" b="1" i="0" u="none" strike="noStrike" kern="1200" cap="all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77778E-7 -3.33333E-6 L 0.00156 0.103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5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05556E-6 4.44444E-6 L 0.00452 0.080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44444E-6 -1.85185E-6 L 4.44444E-6 0.072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88889E-6 4.81481E-6 L -0.0007 0.099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onnecteur droit 22"/>
          <p:cNvCxnSpPr/>
          <p:nvPr/>
        </p:nvCxnSpPr>
        <p:spPr>
          <a:xfrm flipV="1">
            <a:off x="7991872" y="5373216"/>
            <a:ext cx="1152128" cy="1152128"/>
          </a:xfrm>
          <a:prstGeom prst="line">
            <a:avLst/>
          </a:prstGeom>
          <a:ln w="222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be 23"/>
          <p:cNvSpPr/>
          <p:nvPr/>
        </p:nvSpPr>
        <p:spPr>
          <a:xfrm>
            <a:off x="7380312" y="5733256"/>
            <a:ext cx="720080" cy="720080"/>
          </a:xfrm>
          <a:prstGeom prst="cube">
            <a:avLst/>
          </a:prstGeom>
          <a:gradFill>
            <a:gsLst>
              <a:gs pos="41000">
                <a:schemeClr val="bg1"/>
              </a:gs>
              <a:gs pos="40000">
                <a:schemeClr val="bg1">
                  <a:lumMod val="95000"/>
                  <a:lumOff val="5000"/>
                </a:schemeClr>
              </a:gs>
              <a:gs pos="100000">
                <a:srgbClr val="8E8B8B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7" name="Image 26" descr="CAUE.pn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01624" y="5922000"/>
            <a:ext cx="525600" cy="5256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cxnSp>
        <p:nvCxnSpPr>
          <p:cNvPr id="28" name="Connecteur droit 27"/>
          <p:cNvCxnSpPr/>
          <p:nvPr/>
        </p:nvCxnSpPr>
        <p:spPr>
          <a:xfrm>
            <a:off x="0" y="6525344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flipH="1" flipV="1">
            <a:off x="6804248" y="0"/>
            <a:ext cx="1122976" cy="6112792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Espace réservé du contenu 6" descr="CarteCdF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162341">
            <a:off x="2670990" y="764705"/>
            <a:ext cx="6221490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0" y="1196752"/>
            <a:ext cx="2735288" cy="1368152"/>
          </a:xfrm>
          <a:prstGeom prst="rect">
            <a:avLst/>
          </a:prstGeom>
          <a:effectLst/>
        </p:spPr>
        <p:txBody>
          <a:bodyPr vert="horz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Cinq « sites -</a:t>
            </a:r>
            <a:r>
              <a:rPr kumimoji="0" lang="fr-FR" sz="3200" b="0" i="0" u="none" strike="noStrike" kern="1200" cap="none" spc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</a:t>
            </a:r>
            <a:r>
              <a:rPr kumimoji="0" lang="fr-FR" sz="32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échantillons ».</a:t>
            </a:r>
            <a:endParaRPr kumimoji="0" lang="fr-FR" sz="32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arré corné 8"/>
          <p:cNvSpPr/>
          <p:nvPr/>
        </p:nvSpPr>
        <p:spPr>
          <a:xfrm>
            <a:off x="6156176" y="3501008"/>
            <a:ext cx="648072" cy="432048"/>
          </a:xfrm>
          <a:prstGeom prst="foldedCorner">
            <a:avLst/>
          </a:prstGeom>
          <a:solidFill>
            <a:srgbClr val="8064A2">
              <a:alpha val="33725"/>
            </a:srgbClr>
          </a:solidFill>
          <a:ln w="12700">
            <a:solidFill>
              <a:srgbClr val="8064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Carré corné 9"/>
          <p:cNvSpPr/>
          <p:nvPr/>
        </p:nvSpPr>
        <p:spPr>
          <a:xfrm>
            <a:off x="5436096" y="4581128"/>
            <a:ext cx="216024" cy="216024"/>
          </a:xfrm>
          <a:prstGeom prst="foldedCorner">
            <a:avLst/>
          </a:prstGeom>
          <a:solidFill>
            <a:srgbClr val="8064A2">
              <a:alpha val="33725"/>
            </a:srgbClr>
          </a:solidFill>
          <a:ln w="12700">
            <a:solidFill>
              <a:srgbClr val="8064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Carré corné 10"/>
          <p:cNvSpPr/>
          <p:nvPr/>
        </p:nvSpPr>
        <p:spPr>
          <a:xfrm>
            <a:off x="7092280" y="1700808"/>
            <a:ext cx="792088" cy="504056"/>
          </a:xfrm>
          <a:prstGeom prst="foldedCorner">
            <a:avLst/>
          </a:prstGeom>
          <a:solidFill>
            <a:srgbClr val="8064A2">
              <a:alpha val="33725"/>
            </a:srgbClr>
          </a:solidFill>
          <a:ln w="12700">
            <a:solidFill>
              <a:srgbClr val="8064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Étoile à 4 branches 16"/>
          <p:cNvSpPr/>
          <p:nvPr/>
        </p:nvSpPr>
        <p:spPr>
          <a:xfrm>
            <a:off x="3213540" y="1637274"/>
            <a:ext cx="382643" cy="435098"/>
          </a:xfrm>
          <a:prstGeom prst="star4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203848" y="1268760"/>
            <a:ext cx="260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mbria" pitchFamily="18" charset="0"/>
              </a:rPr>
              <a:t>N</a:t>
            </a:r>
            <a:endParaRPr lang="fr-FR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131840" y="4005064"/>
            <a:ext cx="1440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Site de la </a:t>
            </a:r>
            <a:r>
              <a:rPr lang="fr-FR" sz="15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Bleuse</a:t>
            </a:r>
            <a:r>
              <a:rPr lang="fr-FR" sz="15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Borne.</a:t>
            </a:r>
            <a:endParaRPr lang="fr-FR" sz="1500" dirty="0">
              <a:solidFill>
                <a:schemeClr val="bg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2" name="Connecteur droit avec flèche 21"/>
          <p:cNvCxnSpPr>
            <a:endCxn id="48" idx="1"/>
          </p:cNvCxnSpPr>
          <p:nvPr/>
        </p:nvCxnSpPr>
        <p:spPr>
          <a:xfrm>
            <a:off x="4499992" y="4365104"/>
            <a:ext cx="720080" cy="288032"/>
          </a:xfrm>
          <a:prstGeom prst="straightConnector1">
            <a:avLst/>
          </a:prstGeom>
          <a:ln w="22225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6084168" y="4149080"/>
            <a:ext cx="1440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Site des Rives de l’Escaut.</a:t>
            </a:r>
            <a:endParaRPr lang="fr-FR" sz="1500" dirty="0">
              <a:solidFill>
                <a:schemeClr val="bg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6" name="Connecteur droit avec flèche 25"/>
          <p:cNvCxnSpPr/>
          <p:nvPr/>
        </p:nvCxnSpPr>
        <p:spPr>
          <a:xfrm flipH="1">
            <a:off x="5652120" y="4437112"/>
            <a:ext cx="576064" cy="252028"/>
          </a:xfrm>
          <a:prstGeom prst="straightConnector1">
            <a:avLst/>
          </a:prstGeom>
          <a:ln w="22225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3347864" y="3140968"/>
            <a:ext cx="16561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La ZAC des Jardins de Valmont.</a:t>
            </a:r>
            <a:endParaRPr lang="fr-FR" sz="1500" dirty="0">
              <a:solidFill>
                <a:schemeClr val="bg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0" name="Connecteur droit avec flèche 29"/>
          <p:cNvCxnSpPr>
            <a:endCxn id="49" idx="0"/>
          </p:cNvCxnSpPr>
          <p:nvPr/>
        </p:nvCxnSpPr>
        <p:spPr>
          <a:xfrm>
            <a:off x="4572000" y="3717032"/>
            <a:ext cx="864096" cy="648072"/>
          </a:xfrm>
          <a:prstGeom prst="straightConnector1">
            <a:avLst/>
          </a:prstGeom>
          <a:ln w="22225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4860032" y="2420888"/>
            <a:ext cx="16561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Site des fosses Thiers et Lagrange.</a:t>
            </a:r>
            <a:endParaRPr lang="fr-FR" sz="1500" dirty="0">
              <a:solidFill>
                <a:schemeClr val="bg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3" name="Connecteur droit avec flèche 32"/>
          <p:cNvCxnSpPr/>
          <p:nvPr/>
        </p:nvCxnSpPr>
        <p:spPr>
          <a:xfrm>
            <a:off x="5724128" y="2924944"/>
            <a:ext cx="648072" cy="720080"/>
          </a:xfrm>
          <a:prstGeom prst="straightConnector1">
            <a:avLst/>
          </a:prstGeom>
          <a:ln w="22225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5148064" y="980728"/>
            <a:ext cx="1440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Site de Chabaud </a:t>
            </a:r>
            <a:r>
              <a:rPr lang="fr-FR" sz="15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Latour</a:t>
            </a:r>
            <a:r>
              <a:rPr lang="fr-FR" sz="15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fr-FR" sz="1500" dirty="0">
              <a:solidFill>
                <a:schemeClr val="bg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6" name="Connecteur droit avec flèche 35"/>
          <p:cNvCxnSpPr/>
          <p:nvPr/>
        </p:nvCxnSpPr>
        <p:spPr>
          <a:xfrm>
            <a:off x="6228184" y="1484784"/>
            <a:ext cx="1080120" cy="360040"/>
          </a:xfrm>
          <a:prstGeom prst="straightConnector1">
            <a:avLst/>
          </a:prstGeom>
          <a:ln w="22225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Espace réservé du texte 5"/>
          <p:cNvSpPr txBox="1">
            <a:spLocks/>
          </p:cNvSpPr>
          <p:nvPr/>
        </p:nvSpPr>
        <p:spPr>
          <a:xfrm>
            <a:off x="0" y="4941168"/>
            <a:ext cx="2699792" cy="129614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Les cinq sites – échantillons.</a:t>
            </a:r>
            <a:r>
              <a:rPr kumimoji="0" lang="fr-FR" sz="1200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Carte de Charbonnage de France (1949), Le Groupe de Valenciennes. Modifié</a:t>
            </a:r>
            <a:r>
              <a:rPr kumimoji="0" lang="fr-FR" sz="1200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par Laura PREVOST (2012)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48" name="Carré corné 47"/>
          <p:cNvSpPr/>
          <p:nvPr/>
        </p:nvSpPr>
        <p:spPr>
          <a:xfrm>
            <a:off x="5220072" y="4581128"/>
            <a:ext cx="144016" cy="144016"/>
          </a:xfrm>
          <a:prstGeom prst="foldedCorner">
            <a:avLst/>
          </a:prstGeom>
          <a:solidFill>
            <a:srgbClr val="8064A2">
              <a:alpha val="33725"/>
            </a:srgbClr>
          </a:solidFill>
          <a:ln w="12700">
            <a:solidFill>
              <a:srgbClr val="8064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Carré corné 48"/>
          <p:cNvSpPr/>
          <p:nvPr/>
        </p:nvSpPr>
        <p:spPr>
          <a:xfrm>
            <a:off x="5364088" y="4365104"/>
            <a:ext cx="144016" cy="144016"/>
          </a:xfrm>
          <a:prstGeom prst="foldedCorner">
            <a:avLst/>
          </a:prstGeom>
          <a:solidFill>
            <a:srgbClr val="8064A2">
              <a:alpha val="33725"/>
            </a:srgbClr>
          </a:solidFill>
          <a:ln w="12700">
            <a:solidFill>
              <a:srgbClr val="8064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41805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50800" h="38100" prst="riblet"/>
            </a:sp3d>
          </a:bodyPr>
          <a:lstStyle/>
          <a:p>
            <a:pPr algn="l"/>
            <a:r>
              <a:rPr lang="fr-FR" sz="1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Partenariat | Mission | </a:t>
            </a:r>
            <a:r>
              <a:rPr lang="fr-FR" sz="18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7FD13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Territoire d’études</a:t>
            </a:r>
            <a:r>
              <a:rPr lang="fr-FR" sz="18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5DB3C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fr-FR" sz="1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| Méthode | Perspectives</a:t>
            </a:r>
            <a:endParaRPr lang="fr-FR" sz="1800" b="1" dirty="0">
              <a:ln w="17780" cmpd="sng">
                <a:noFill/>
                <a:prstDash val="solid"/>
                <a:miter lim="800000"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  <p:bldP spid="25" grpId="0"/>
      <p:bldP spid="29" grpId="0"/>
      <p:bldP spid="32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re 1"/>
          <p:cNvSpPr txBox="1">
            <a:spLocks/>
          </p:cNvSpPr>
          <p:nvPr/>
        </p:nvSpPr>
        <p:spPr>
          <a:xfrm>
            <a:off x="4355976" y="620688"/>
            <a:ext cx="4536504" cy="1512168"/>
          </a:xfrm>
          <a:prstGeom prst="rect">
            <a:avLst/>
          </a:prstGeom>
          <a:effectLst/>
        </p:spPr>
        <p:txBody>
          <a:bodyPr vert="horz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Postulat de travail.</a:t>
            </a:r>
            <a:endParaRPr kumimoji="0" lang="fr-FR" sz="35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7" name="Flèche vers le bas 36"/>
          <p:cNvSpPr/>
          <p:nvPr/>
        </p:nvSpPr>
        <p:spPr>
          <a:xfrm rot="364514">
            <a:off x="5432501" y="288892"/>
            <a:ext cx="324518" cy="604352"/>
          </a:xfrm>
          <a:prstGeom prst="downArrow">
            <a:avLst/>
          </a:prstGeom>
          <a:solidFill>
            <a:srgbClr val="4BACC6"/>
          </a:solidFill>
          <a:ln w="349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isometricTopUp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Titre 1"/>
          <p:cNvSpPr txBox="1">
            <a:spLocks/>
          </p:cNvSpPr>
          <p:nvPr/>
        </p:nvSpPr>
        <p:spPr>
          <a:xfrm>
            <a:off x="0" y="0"/>
            <a:ext cx="8229600" cy="418058"/>
          </a:xfrm>
          <a:prstGeom prst="rect">
            <a:avLst/>
          </a:prstGeom>
          <a:effectLst/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50800" h="38100" prst="rible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Partenariat | Mission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rgbClr val="7FD13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Territoire d’études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rgbClr val="7FD13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Méthode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| Perspectives</a:t>
            </a:r>
            <a:endParaRPr kumimoji="0" lang="fr-FR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22" name="Cube 21"/>
          <p:cNvSpPr/>
          <p:nvPr/>
        </p:nvSpPr>
        <p:spPr>
          <a:xfrm rot="247062">
            <a:off x="6165295" y="6102827"/>
            <a:ext cx="274952" cy="263866"/>
          </a:xfrm>
          <a:prstGeom prst="cube">
            <a:avLst/>
          </a:prstGeom>
          <a:gradFill>
            <a:gsLst>
              <a:gs pos="0">
                <a:srgbClr val="403152"/>
              </a:gs>
              <a:gs pos="52000">
                <a:srgbClr val="5F497A"/>
              </a:gs>
              <a:gs pos="81000">
                <a:srgbClr val="8064A2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Cube 22"/>
          <p:cNvSpPr/>
          <p:nvPr/>
        </p:nvSpPr>
        <p:spPr>
          <a:xfrm rot="552944">
            <a:off x="5164653" y="5822677"/>
            <a:ext cx="235673" cy="226171"/>
          </a:xfrm>
          <a:prstGeom prst="cube">
            <a:avLst/>
          </a:prstGeom>
          <a:gradFill>
            <a:gsLst>
              <a:gs pos="0">
                <a:srgbClr val="215868"/>
              </a:gs>
              <a:gs pos="52000">
                <a:srgbClr val="31849B"/>
              </a:gs>
              <a:gs pos="81000">
                <a:srgbClr val="4BACC6"/>
              </a:gs>
              <a:gs pos="100000">
                <a:schemeClr val="accent3">
                  <a:lumMod val="20000"/>
                  <a:lumOff val="80000"/>
                </a:schemeClr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Cube 23"/>
          <p:cNvSpPr/>
          <p:nvPr/>
        </p:nvSpPr>
        <p:spPr>
          <a:xfrm rot="20734828">
            <a:off x="4236409" y="6047070"/>
            <a:ext cx="235673" cy="226171"/>
          </a:xfrm>
          <a:prstGeom prst="cube">
            <a:avLst/>
          </a:prstGeom>
          <a:gradFill>
            <a:gsLst>
              <a:gs pos="0">
                <a:srgbClr val="3F6C19"/>
              </a:gs>
              <a:gs pos="52000">
                <a:srgbClr val="5EA226"/>
              </a:gs>
              <a:gs pos="81000">
                <a:srgbClr val="7FD13B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Cube 24"/>
          <p:cNvSpPr/>
          <p:nvPr/>
        </p:nvSpPr>
        <p:spPr>
          <a:xfrm>
            <a:off x="3563888" y="5877272"/>
            <a:ext cx="132120" cy="126793"/>
          </a:xfrm>
          <a:prstGeom prst="cube">
            <a:avLst/>
          </a:prstGeom>
          <a:gradFill>
            <a:gsLst>
              <a:gs pos="0">
                <a:srgbClr val="E01E43"/>
              </a:gs>
              <a:gs pos="52000">
                <a:srgbClr val="E64461"/>
              </a:gs>
              <a:gs pos="81000">
                <a:srgbClr val="E64461"/>
              </a:gs>
              <a:gs pos="100000">
                <a:schemeClr val="tx1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2" name="Connecteur droit 11"/>
          <p:cNvCxnSpPr/>
          <p:nvPr/>
        </p:nvCxnSpPr>
        <p:spPr>
          <a:xfrm flipV="1">
            <a:off x="7991872" y="5373216"/>
            <a:ext cx="1152128" cy="1152128"/>
          </a:xfrm>
          <a:prstGeom prst="line">
            <a:avLst/>
          </a:prstGeom>
          <a:ln w="222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0" y="6525344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be 13"/>
          <p:cNvSpPr/>
          <p:nvPr/>
        </p:nvSpPr>
        <p:spPr>
          <a:xfrm>
            <a:off x="7380312" y="5733256"/>
            <a:ext cx="720080" cy="720080"/>
          </a:xfrm>
          <a:prstGeom prst="cube">
            <a:avLst/>
          </a:prstGeom>
          <a:gradFill>
            <a:gsLst>
              <a:gs pos="41000">
                <a:schemeClr val="bg1"/>
              </a:gs>
              <a:gs pos="40000">
                <a:schemeClr val="bg1">
                  <a:lumMod val="95000"/>
                  <a:lumOff val="5000"/>
                </a:schemeClr>
              </a:gs>
              <a:gs pos="100000">
                <a:srgbClr val="8E8B8B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5" name="Image 14" descr="CAUE.pn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01624" y="5922000"/>
            <a:ext cx="525600" cy="5256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cxnSp>
        <p:nvCxnSpPr>
          <p:cNvPr id="16" name="Connecteur droit 15"/>
          <p:cNvCxnSpPr/>
          <p:nvPr/>
        </p:nvCxnSpPr>
        <p:spPr>
          <a:xfrm flipH="1" flipV="1">
            <a:off x="6804248" y="116632"/>
            <a:ext cx="1122975" cy="599616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1547664" y="1268760"/>
            <a:ext cx="28803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cap="small" dirty="0" smtClean="0">
                <a:latin typeface="Calibri" pitchFamily="34" charset="0"/>
                <a:cs typeface="Calibri" pitchFamily="34" charset="0"/>
              </a:rPr>
              <a:t>fiche chronologie</a:t>
            </a:r>
          </a:p>
          <a:p>
            <a:endParaRPr lang="fr-FR" cap="small" dirty="0">
              <a:latin typeface="Calibri" pitchFamily="34" charset="0"/>
              <a:cs typeface="Calibri" pitchFamily="34" charset="0"/>
            </a:endParaRPr>
          </a:p>
          <a:p>
            <a:endParaRPr lang="fr-FR" cap="small" dirty="0" smtClean="0">
              <a:latin typeface="Calibri" pitchFamily="34" charset="0"/>
              <a:cs typeface="Calibri" pitchFamily="34" charset="0"/>
            </a:endParaRPr>
          </a:p>
          <a:p>
            <a:r>
              <a:rPr lang="fr-FR" cap="small" dirty="0" smtClean="0">
                <a:latin typeface="Calibri" pitchFamily="34" charset="0"/>
                <a:cs typeface="Calibri" pitchFamily="34" charset="0"/>
              </a:rPr>
              <a:t>fiche mutation</a:t>
            </a:r>
          </a:p>
          <a:p>
            <a:endParaRPr lang="fr-FR" cap="small" dirty="0">
              <a:latin typeface="Calibri" pitchFamily="34" charset="0"/>
              <a:cs typeface="Calibri" pitchFamily="34" charset="0"/>
            </a:endParaRPr>
          </a:p>
          <a:p>
            <a:endParaRPr lang="fr-FR" cap="small" dirty="0" smtClean="0">
              <a:latin typeface="Calibri" pitchFamily="34" charset="0"/>
              <a:cs typeface="Calibri" pitchFamily="34" charset="0"/>
            </a:endParaRPr>
          </a:p>
          <a:p>
            <a:r>
              <a:rPr lang="fr-FR" cap="small" dirty="0" smtClean="0">
                <a:latin typeface="Calibri" pitchFamily="34" charset="0"/>
                <a:cs typeface="Calibri" pitchFamily="34" charset="0"/>
              </a:rPr>
              <a:t>fiche thème</a:t>
            </a:r>
          </a:p>
          <a:p>
            <a:endParaRPr lang="fr-FR" cap="small" dirty="0">
              <a:latin typeface="Calibri" pitchFamily="34" charset="0"/>
              <a:cs typeface="Calibri" pitchFamily="34" charset="0"/>
            </a:endParaRPr>
          </a:p>
          <a:p>
            <a:endParaRPr lang="fr-FR" cap="small" dirty="0" smtClean="0">
              <a:latin typeface="Calibri" pitchFamily="34" charset="0"/>
              <a:cs typeface="Calibri" pitchFamily="34" charset="0"/>
            </a:endParaRPr>
          </a:p>
          <a:p>
            <a:r>
              <a:rPr lang="fr-FR" cap="small" dirty="0" smtClean="0">
                <a:latin typeface="Calibri" pitchFamily="34" charset="0"/>
                <a:cs typeface="Calibri" pitchFamily="34" charset="0"/>
              </a:rPr>
              <a:t>livret de sensibilisation</a:t>
            </a:r>
          </a:p>
          <a:p>
            <a:endParaRPr lang="fr-FR" cap="small" dirty="0">
              <a:latin typeface="Calibri" pitchFamily="34" charset="0"/>
              <a:cs typeface="Calibri" pitchFamily="34" charset="0"/>
            </a:endParaRPr>
          </a:p>
          <a:p>
            <a:endParaRPr lang="fr-FR" cap="small" dirty="0" smtClean="0">
              <a:latin typeface="Calibri" pitchFamily="34" charset="0"/>
              <a:cs typeface="Calibri" pitchFamily="34" charset="0"/>
            </a:endParaRPr>
          </a:p>
          <a:p>
            <a:r>
              <a:rPr lang="fr-FR" cap="small" dirty="0" smtClean="0">
                <a:latin typeface="Calibri" pitchFamily="34" charset="0"/>
                <a:cs typeface="Calibri" pitchFamily="34" charset="0"/>
              </a:rPr>
              <a:t>site internet</a:t>
            </a:r>
          </a:p>
          <a:p>
            <a:endParaRPr lang="fr-FR" cap="small" dirty="0" smtClean="0">
              <a:latin typeface="Calibri" pitchFamily="34" charset="0"/>
              <a:cs typeface="Calibri" pitchFamily="34" charset="0"/>
            </a:endParaRPr>
          </a:p>
          <a:p>
            <a:endParaRPr lang="fr-FR" cap="small" dirty="0" smtClean="0">
              <a:latin typeface="Calibri" pitchFamily="34" charset="0"/>
              <a:cs typeface="Calibri" pitchFamily="34" charset="0"/>
            </a:endParaRPr>
          </a:p>
          <a:p>
            <a:r>
              <a:rPr lang="fr-FR" cap="small" dirty="0" smtClean="0">
                <a:latin typeface="Calibri" pitchFamily="34" charset="0"/>
                <a:cs typeface="Calibri" pitchFamily="34" charset="0"/>
              </a:rPr>
              <a:t>web documentaire</a:t>
            </a:r>
            <a:endParaRPr lang="fr-FR" cap="small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9" name="Image 38" descr="FichechronoChabau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400507"/>
            <a:ext cx="4644008" cy="6457493"/>
          </a:xfrm>
          <a:prstGeom prst="rect">
            <a:avLst/>
          </a:prstGeom>
        </p:spPr>
      </p:pic>
      <p:pic>
        <p:nvPicPr>
          <p:cNvPr id="41" name="Image 40" descr="MutationV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35223" y="404665"/>
            <a:ext cx="4708777" cy="6453335"/>
          </a:xfrm>
          <a:prstGeom prst="rect">
            <a:avLst/>
          </a:prstGeom>
        </p:spPr>
      </p:pic>
      <p:cxnSp>
        <p:nvCxnSpPr>
          <p:cNvPr id="27" name="Connecteur droit avec flèche 26"/>
          <p:cNvCxnSpPr/>
          <p:nvPr/>
        </p:nvCxnSpPr>
        <p:spPr>
          <a:xfrm>
            <a:off x="1115616" y="1412776"/>
            <a:ext cx="0" cy="4752528"/>
          </a:xfrm>
          <a:prstGeom prst="straightConnector1">
            <a:avLst/>
          </a:prstGeom>
          <a:ln w="50800">
            <a:solidFill>
              <a:srgbClr val="E64461"/>
            </a:solidFill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971600" y="2204864"/>
            <a:ext cx="288032" cy="0"/>
          </a:xfrm>
          <a:prstGeom prst="line">
            <a:avLst/>
          </a:prstGeom>
          <a:ln w="38100">
            <a:solidFill>
              <a:srgbClr val="E6446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>
            <a:off x="971600" y="2996952"/>
            <a:ext cx="288032" cy="0"/>
          </a:xfrm>
          <a:prstGeom prst="line">
            <a:avLst/>
          </a:prstGeom>
          <a:ln w="38100">
            <a:solidFill>
              <a:srgbClr val="E6446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971600" y="3861048"/>
            <a:ext cx="288032" cy="0"/>
          </a:xfrm>
          <a:prstGeom prst="line">
            <a:avLst/>
          </a:prstGeom>
          <a:ln w="38100">
            <a:solidFill>
              <a:srgbClr val="E6446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>
            <a:off x="971600" y="4653136"/>
            <a:ext cx="288032" cy="0"/>
          </a:xfrm>
          <a:prstGeom prst="line">
            <a:avLst/>
          </a:prstGeom>
          <a:ln w="38100">
            <a:solidFill>
              <a:srgbClr val="E6446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971600" y="5517232"/>
            <a:ext cx="288032" cy="0"/>
          </a:xfrm>
          <a:prstGeom prst="line">
            <a:avLst/>
          </a:prstGeom>
          <a:ln w="38100">
            <a:solidFill>
              <a:srgbClr val="E6446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971600" y="1412776"/>
            <a:ext cx="288032" cy="0"/>
          </a:xfrm>
          <a:prstGeom prst="line">
            <a:avLst/>
          </a:prstGeom>
          <a:ln w="38100">
            <a:solidFill>
              <a:srgbClr val="E6446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 29" descr="IMGP3577.JPG"/>
          <p:cNvPicPr>
            <a:picLocks noChangeAspect="1"/>
          </p:cNvPicPr>
          <p:nvPr/>
        </p:nvPicPr>
        <p:blipFill>
          <a:blip r:embed="rId5" cstate="print"/>
          <a:srcRect b="1967"/>
          <a:stretch>
            <a:fillRect/>
          </a:stretch>
        </p:blipFill>
        <p:spPr>
          <a:xfrm rot="171246">
            <a:off x="4560903" y="429828"/>
            <a:ext cx="4038560" cy="5439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Image 28" descr="IMGP3573.JPG"/>
          <p:cNvPicPr>
            <a:picLocks noChangeAspect="1"/>
          </p:cNvPicPr>
          <p:nvPr/>
        </p:nvPicPr>
        <p:blipFill>
          <a:blip r:embed="rId6" cstate="print"/>
          <a:srcRect t="2752" r="9684" b="2864"/>
          <a:stretch>
            <a:fillRect/>
          </a:stretch>
        </p:blipFill>
        <p:spPr>
          <a:xfrm rot="21371630">
            <a:off x="4305767" y="537463"/>
            <a:ext cx="4171674" cy="5134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Image 30" descr="IMGP357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20688"/>
            <a:ext cx="9144000" cy="5577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ZoneTexte 25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5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23528" y="620688"/>
            <a:ext cx="8388424" cy="1368152"/>
          </a:xfrm>
          <a:prstGeom prst="rect">
            <a:avLst/>
          </a:prstGeom>
          <a:effectLst/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METHODE pour transmettre la</a:t>
            </a:r>
            <a:r>
              <a:rPr kumimoji="0" lang="fr-FR" sz="3500" b="0" i="0" u="none" strike="noStrike" kern="1200" cap="none" spc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mémoire urbaine.</a:t>
            </a:r>
            <a:endParaRPr kumimoji="0" lang="fr-FR" sz="35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467544" y="2132856"/>
            <a:ext cx="6408712" cy="4032488"/>
          </a:xfrm>
          <a:prstGeom prst="rect">
            <a:avLst/>
          </a:prstGeom>
        </p:spPr>
        <p:txBody>
          <a:bodyPr/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0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Etape 1 : Analyser les documents.</a:t>
            </a:r>
          </a:p>
          <a:p>
            <a:pPr marL="548640" marR="0" lvl="0" indent="-4114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Documents du CAUE.</a:t>
            </a:r>
          </a:p>
          <a:p>
            <a:pPr marL="548640" marR="0" lvl="0" indent="-4114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Archives EPF</a:t>
            </a:r>
          </a:p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r>
              <a:rPr lang="fr-FR" sz="2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Publications d’autres acteurs du territoire.</a:t>
            </a:r>
          </a:p>
          <a:p>
            <a:pPr marL="548640" marR="0" lvl="0" indent="-4114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Cartes.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 flipV="1">
            <a:off x="7991872" y="5373216"/>
            <a:ext cx="1152128" cy="1152128"/>
          </a:xfrm>
          <a:prstGeom prst="line">
            <a:avLst/>
          </a:prstGeom>
          <a:ln w="222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be 5"/>
          <p:cNvSpPr/>
          <p:nvPr/>
        </p:nvSpPr>
        <p:spPr>
          <a:xfrm>
            <a:off x="7380312" y="5733256"/>
            <a:ext cx="720080" cy="720080"/>
          </a:xfrm>
          <a:prstGeom prst="cube">
            <a:avLst/>
          </a:prstGeom>
          <a:gradFill>
            <a:gsLst>
              <a:gs pos="41000">
                <a:schemeClr val="bg1"/>
              </a:gs>
              <a:gs pos="40000">
                <a:schemeClr val="bg1">
                  <a:lumMod val="95000"/>
                  <a:lumOff val="5000"/>
                </a:schemeClr>
              </a:gs>
              <a:gs pos="100000">
                <a:srgbClr val="8E8B8B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CAUE.pn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01624" y="5922000"/>
            <a:ext cx="525600" cy="5256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cxnSp>
        <p:nvCxnSpPr>
          <p:cNvPr id="8" name="Connecteur droit 7"/>
          <p:cNvCxnSpPr/>
          <p:nvPr/>
        </p:nvCxnSpPr>
        <p:spPr>
          <a:xfrm>
            <a:off x="0" y="6525344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H="1" flipV="1">
            <a:off x="6804248" y="0"/>
            <a:ext cx="1122976" cy="6112792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be 9"/>
          <p:cNvSpPr/>
          <p:nvPr/>
        </p:nvSpPr>
        <p:spPr>
          <a:xfrm rot="247062">
            <a:off x="6165295" y="6102827"/>
            <a:ext cx="274952" cy="263866"/>
          </a:xfrm>
          <a:prstGeom prst="cube">
            <a:avLst/>
          </a:prstGeom>
          <a:gradFill>
            <a:gsLst>
              <a:gs pos="0">
                <a:srgbClr val="403152"/>
              </a:gs>
              <a:gs pos="52000">
                <a:srgbClr val="5F497A"/>
              </a:gs>
              <a:gs pos="81000">
                <a:srgbClr val="8064A2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Cube 10"/>
          <p:cNvSpPr/>
          <p:nvPr/>
        </p:nvSpPr>
        <p:spPr>
          <a:xfrm rot="552944">
            <a:off x="5164653" y="5822677"/>
            <a:ext cx="235673" cy="226171"/>
          </a:xfrm>
          <a:prstGeom prst="cube">
            <a:avLst/>
          </a:prstGeom>
          <a:gradFill>
            <a:gsLst>
              <a:gs pos="0">
                <a:srgbClr val="215868"/>
              </a:gs>
              <a:gs pos="52000">
                <a:srgbClr val="31849B"/>
              </a:gs>
              <a:gs pos="81000">
                <a:srgbClr val="4BACC6"/>
              </a:gs>
              <a:gs pos="100000">
                <a:schemeClr val="accent3">
                  <a:lumMod val="20000"/>
                  <a:lumOff val="80000"/>
                </a:schemeClr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Cube 11"/>
          <p:cNvSpPr/>
          <p:nvPr/>
        </p:nvSpPr>
        <p:spPr>
          <a:xfrm rot="20734828">
            <a:off x="4236409" y="6047070"/>
            <a:ext cx="235673" cy="226171"/>
          </a:xfrm>
          <a:prstGeom prst="cube">
            <a:avLst/>
          </a:prstGeom>
          <a:gradFill>
            <a:gsLst>
              <a:gs pos="0">
                <a:srgbClr val="3F6C19"/>
              </a:gs>
              <a:gs pos="52000">
                <a:srgbClr val="5EA226"/>
              </a:gs>
              <a:gs pos="81000">
                <a:srgbClr val="7FD13B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Cube 12"/>
          <p:cNvSpPr/>
          <p:nvPr/>
        </p:nvSpPr>
        <p:spPr>
          <a:xfrm>
            <a:off x="3563888" y="5877272"/>
            <a:ext cx="132120" cy="126793"/>
          </a:xfrm>
          <a:prstGeom prst="cube">
            <a:avLst/>
          </a:prstGeom>
          <a:gradFill>
            <a:gsLst>
              <a:gs pos="0">
                <a:srgbClr val="E01E43"/>
              </a:gs>
              <a:gs pos="52000">
                <a:srgbClr val="E64461"/>
              </a:gs>
              <a:gs pos="81000">
                <a:srgbClr val="E64461"/>
              </a:gs>
              <a:gs pos="100000">
                <a:schemeClr val="tx1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 descr="Biblio.png"/>
          <p:cNvPicPr>
            <a:picLocks noChangeAspect="1"/>
          </p:cNvPicPr>
          <p:nvPr/>
        </p:nvPicPr>
        <p:blipFill>
          <a:blip r:embed="rId3" cstate="print"/>
          <a:srcRect l="2734" t="5999" r="4902" b="6428"/>
          <a:stretch>
            <a:fillRect/>
          </a:stretch>
        </p:blipFill>
        <p:spPr>
          <a:xfrm>
            <a:off x="323528" y="1268760"/>
            <a:ext cx="8496944" cy="513995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0" y="0"/>
            <a:ext cx="8388424" cy="69269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Partenariat | Mission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Territoire d’études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Méthode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Perspectives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			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    &gt; Analyser</a:t>
            </a:r>
            <a:endParaRPr kumimoji="0" lang="fr-FR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srgbClr val="4BACC6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23528" y="836712"/>
            <a:ext cx="8388424" cy="1368152"/>
          </a:xfrm>
          <a:prstGeom prst="rect">
            <a:avLst/>
          </a:prstGeom>
          <a:effectLst/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METHODE pour transmettre la</a:t>
            </a:r>
            <a:r>
              <a:rPr kumimoji="0" lang="fr-FR" sz="3500" b="0" i="0" u="none" strike="noStrike" kern="1200" cap="none" spc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mémoire urbaine.</a:t>
            </a:r>
            <a:endParaRPr kumimoji="0" lang="fr-FR" sz="35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467544" y="2708920"/>
            <a:ext cx="6563072" cy="2376264"/>
          </a:xfrm>
          <a:prstGeom prst="rect">
            <a:avLst/>
          </a:prstGeom>
        </p:spPr>
        <p:txBody>
          <a:bodyPr/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4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Etape 2 : Capitaliser </a:t>
            </a:r>
            <a:r>
              <a:rPr lang="fr-FR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es événements.</a:t>
            </a:r>
          </a:p>
          <a:p>
            <a:pPr marL="548640" marR="0" lvl="0" indent="-4114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0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r>
              <a:rPr lang="fr-FR" sz="2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Grille de récolte.</a:t>
            </a:r>
          </a:p>
          <a:p>
            <a:pPr marL="548640" marR="0" lvl="0" indent="-4114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0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Fiche Chronologie.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cxnSp>
        <p:nvCxnSpPr>
          <p:cNvPr id="4" name="Connecteur droit 3"/>
          <p:cNvCxnSpPr/>
          <p:nvPr/>
        </p:nvCxnSpPr>
        <p:spPr>
          <a:xfrm flipV="1">
            <a:off x="7991872" y="5373216"/>
            <a:ext cx="1152128" cy="1152128"/>
          </a:xfrm>
          <a:prstGeom prst="line">
            <a:avLst/>
          </a:prstGeom>
          <a:ln w="222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/>
        </p:nvCxnSpPr>
        <p:spPr>
          <a:xfrm>
            <a:off x="0" y="6525344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be 5"/>
          <p:cNvSpPr/>
          <p:nvPr/>
        </p:nvSpPr>
        <p:spPr>
          <a:xfrm>
            <a:off x="7380312" y="5733256"/>
            <a:ext cx="720080" cy="720080"/>
          </a:xfrm>
          <a:prstGeom prst="cube">
            <a:avLst/>
          </a:prstGeom>
          <a:gradFill>
            <a:gsLst>
              <a:gs pos="41000">
                <a:schemeClr val="bg1"/>
              </a:gs>
              <a:gs pos="40000">
                <a:schemeClr val="bg1">
                  <a:lumMod val="95000"/>
                  <a:lumOff val="5000"/>
                </a:schemeClr>
              </a:gs>
              <a:gs pos="100000">
                <a:srgbClr val="8E8B8B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7" name="Connecteur droit 6"/>
          <p:cNvCxnSpPr/>
          <p:nvPr/>
        </p:nvCxnSpPr>
        <p:spPr>
          <a:xfrm flipH="1" flipV="1">
            <a:off x="6804248" y="116632"/>
            <a:ext cx="1122975" cy="599616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CAUE.pn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01624" y="5922000"/>
            <a:ext cx="525600" cy="5256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Cube 8"/>
          <p:cNvSpPr/>
          <p:nvPr/>
        </p:nvSpPr>
        <p:spPr>
          <a:xfrm rot="247062">
            <a:off x="6101615" y="5678695"/>
            <a:ext cx="504056" cy="504056"/>
          </a:xfrm>
          <a:prstGeom prst="cube">
            <a:avLst/>
          </a:prstGeom>
          <a:gradFill>
            <a:gsLst>
              <a:gs pos="0">
                <a:srgbClr val="403152"/>
              </a:gs>
              <a:gs pos="52000">
                <a:srgbClr val="5F497A"/>
              </a:gs>
              <a:gs pos="81000">
                <a:srgbClr val="8064A2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Cube 9"/>
          <p:cNvSpPr/>
          <p:nvPr/>
        </p:nvSpPr>
        <p:spPr>
          <a:xfrm rot="552944">
            <a:off x="4963849" y="5549040"/>
            <a:ext cx="432048" cy="432048"/>
          </a:xfrm>
          <a:prstGeom prst="cube">
            <a:avLst/>
          </a:prstGeom>
          <a:gradFill>
            <a:gsLst>
              <a:gs pos="0">
                <a:srgbClr val="215868"/>
              </a:gs>
              <a:gs pos="52000">
                <a:srgbClr val="31849B"/>
              </a:gs>
              <a:gs pos="81000">
                <a:srgbClr val="4BACC6"/>
              </a:gs>
              <a:gs pos="100000">
                <a:schemeClr val="accent3">
                  <a:lumMod val="20000"/>
                  <a:lumOff val="80000"/>
                </a:schemeClr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Cube 10"/>
          <p:cNvSpPr/>
          <p:nvPr/>
        </p:nvSpPr>
        <p:spPr>
          <a:xfrm rot="20734828">
            <a:off x="3970917" y="5852254"/>
            <a:ext cx="432048" cy="432048"/>
          </a:xfrm>
          <a:prstGeom prst="cube">
            <a:avLst/>
          </a:prstGeom>
          <a:gradFill>
            <a:gsLst>
              <a:gs pos="0">
                <a:srgbClr val="3F6C19"/>
              </a:gs>
              <a:gs pos="52000">
                <a:srgbClr val="5EA226"/>
              </a:gs>
              <a:gs pos="81000">
                <a:srgbClr val="7FD13B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Cube 11"/>
          <p:cNvSpPr/>
          <p:nvPr/>
        </p:nvSpPr>
        <p:spPr>
          <a:xfrm>
            <a:off x="3059832" y="5517232"/>
            <a:ext cx="242209" cy="242209"/>
          </a:xfrm>
          <a:prstGeom prst="cube">
            <a:avLst/>
          </a:prstGeom>
          <a:gradFill>
            <a:gsLst>
              <a:gs pos="0">
                <a:srgbClr val="E01E43"/>
              </a:gs>
              <a:gs pos="52000">
                <a:srgbClr val="E64461"/>
              </a:gs>
              <a:gs pos="81000">
                <a:srgbClr val="E64461"/>
              </a:gs>
              <a:gs pos="100000">
                <a:schemeClr val="tx1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" name="Image 12" descr="Grille de récol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80728"/>
            <a:ext cx="9144000" cy="4412511"/>
          </a:xfrm>
          <a:prstGeom prst="rect">
            <a:avLst/>
          </a:prstGeom>
        </p:spPr>
      </p:pic>
      <p:pic>
        <p:nvPicPr>
          <p:cNvPr id="14" name="Image 13" descr="Grille de récolte2.png"/>
          <p:cNvPicPr>
            <a:picLocks noChangeAspect="1"/>
          </p:cNvPicPr>
          <p:nvPr/>
        </p:nvPicPr>
        <p:blipFill>
          <a:blip r:embed="rId4" cstate="print"/>
          <a:srcRect r="2751"/>
          <a:stretch>
            <a:fillRect/>
          </a:stretch>
        </p:blipFill>
        <p:spPr>
          <a:xfrm>
            <a:off x="-8193" y="980728"/>
            <a:ext cx="9152193" cy="2537537"/>
          </a:xfrm>
          <a:prstGeom prst="rect">
            <a:avLst/>
          </a:prstGeom>
        </p:spPr>
      </p:pic>
      <p:pic>
        <p:nvPicPr>
          <p:cNvPr id="15" name="Image 14" descr="Grille de récolte 3.png"/>
          <p:cNvPicPr>
            <a:picLocks noChangeAspect="1"/>
          </p:cNvPicPr>
          <p:nvPr/>
        </p:nvPicPr>
        <p:blipFill>
          <a:blip r:embed="rId5" cstate="print"/>
          <a:srcRect r="1963"/>
          <a:stretch>
            <a:fillRect/>
          </a:stretch>
        </p:blipFill>
        <p:spPr>
          <a:xfrm>
            <a:off x="-50687" y="3361144"/>
            <a:ext cx="9194687" cy="2876168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0" y="0"/>
            <a:ext cx="8388424" cy="69269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Partenariat | Mission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Territoire d’études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Méthode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Perspectives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			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    &gt; Capitaliser</a:t>
            </a:r>
            <a:endParaRPr kumimoji="0" lang="fr-FR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srgbClr val="4BACC6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ichechronoChabau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92696"/>
            <a:ext cx="4032448" cy="5727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 descr="FicheChronoCHabaud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764704"/>
            <a:ext cx="3960440" cy="5655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Connecteur droit 5"/>
          <p:cNvCxnSpPr/>
          <p:nvPr/>
        </p:nvCxnSpPr>
        <p:spPr>
          <a:xfrm flipV="1">
            <a:off x="7991872" y="5373216"/>
            <a:ext cx="1152128" cy="1152128"/>
          </a:xfrm>
          <a:prstGeom prst="line">
            <a:avLst/>
          </a:prstGeom>
          <a:ln w="222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6525344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be 7"/>
          <p:cNvSpPr/>
          <p:nvPr/>
        </p:nvSpPr>
        <p:spPr>
          <a:xfrm>
            <a:off x="7380312" y="5733256"/>
            <a:ext cx="720080" cy="720080"/>
          </a:xfrm>
          <a:prstGeom prst="cube">
            <a:avLst/>
          </a:prstGeom>
          <a:gradFill>
            <a:gsLst>
              <a:gs pos="41000">
                <a:schemeClr val="bg1"/>
              </a:gs>
              <a:gs pos="40000">
                <a:schemeClr val="bg1">
                  <a:lumMod val="95000"/>
                  <a:lumOff val="5000"/>
                </a:schemeClr>
              </a:gs>
              <a:gs pos="100000">
                <a:srgbClr val="8E8B8B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 descr="CAUE.pn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01624" y="5922000"/>
            <a:ext cx="525600" cy="5256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cxnSp>
        <p:nvCxnSpPr>
          <p:cNvPr id="10" name="Connecteur droit 9"/>
          <p:cNvCxnSpPr/>
          <p:nvPr/>
        </p:nvCxnSpPr>
        <p:spPr>
          <a:xfrm flipH="1" flipV="1">
            <a:off x="6804248" y="116632"/>
            <a:ext cx="1122975" cy="599616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be 10"/>
          <p:cNvSpPr/>
          <p:nvPr/>
        </p:nvSpPr>
        <p:spPr>
          <a:xfrm>
            <a:off x="8100392" y="5085184"/>
            <a:ext cx="360040" cy="360040"/>
          </a:xfrm>
          <a:prstGeom prst="cube">
            <a:avLst/>
          </a:prstGeom>
          <a:gradFill>
            <a:gsLst>
              <a:gs pos="0">
                <a:srgbClr val="403152"/>
              </a:gs>
              <a:gs pos="52000">
                <a:srgbClr val="5F497A"/>
              </a:gs>
              <a:gs pos="81000">
                <a:srgbClr val="8064A2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Cube 11"/>
          <p:cNvSpPr/>
          <p:nvPr/>
        </p:nvSpPr>
        <p:spPr>
          <a:xfrm>
            <a:off x="8604448" y="4509120"/>
            <a:ext cx="261848" cy="261848"/>
          </a:xfrm>
          <a:prstGeom prst="cube">
            <a:avLst/>
          </a:prstGeom>
          <a:gradFill>
            <a:gsLst>
              <a:gs pos="0">
                <a:srgbClr val="215868"/>
              </a:gs>
              <a:gs pos="52000">
                <a:srgbClr val="31849B"/>
              </a:gs>
              <a:gs pos="81000">
                <a:srgbClr val="4BACC6"/>
              </a:gs>
              <a:gs pos="100000">
                <a:schemeClr val="accent3">
                  <a:lumMod val="20000"/>
                  <a:lumOff val="80000"/>
                </a:schemeClr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Cube 12"/>
          <p:cNvSpPr/>
          <p:nvPr/>
        </p:nvSpPr>
        <p:spPr>
          <a:xfrm>
            <a:off x="8244408" y="4149080"/>
            <a:ext cx="163654" cy="163654"/>
          </a:xfrm>
          <a:prstGeom prst="cube">
            <a:avLst/>
          </a:prstGeom>
          <a:gradFill>
            <a:gsLst>
              <a:gs pos="0">
                <a:srgbClr val="3F6C19"/>
              </a:gs>
              <a:gs pos="52000">
                <a:srgbClr val="5EA226"/>
              </a:gs>
              <a:gs pos="81000">
                <a:srgbClr val="7FD13B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Cube 13"/>
          <p:cNvSpPr/>
          <p:nvPr/>
        </p:nvSpPr>
        <p:spPr>
          <a:xfrm>
            <a:off x="8676456" y="3501008"/>
            <a:ext cx="98193" cy="98193"/>
          </a:xfrm>
          <a:prstGeom prst="cube">
            <a:avLst/>
          </a:prstGeom>
          <a:gradFill>
            <a:gsLst>
              <a:gs pos="0">
                <a:srgbClr val="E01E43"/>
              </a:gs>
              <a:gs pos="52000">
                <a:srgbClr val="E64461"/>
              </a:gs>
              <a:gs pos="81000">
                <a:srgbClr val="E64461"/>
              </a:gs>
              <a:gs pos="100000">
                <a:schemeClr val="tx1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0" y="0"/>
            <a:ext cx="8388424" cy="69269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Partenariat | Mission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Territoire d’études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Méthode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Perspectives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			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    &gt; Capitaliser</a:t>
            </a:r>
            <a:endParaRPr kumimoji="0" lang="fr-FR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srgbClr val="4BACC6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>
          <a:xfrm flipH="1" flipV="1">
            <a:off x="6804248" y="116632"/>
            <a:ext cx="1122975" cy="599616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re 1"/>
          <p:cNvSpPr txBox="1">
            <a:spLocks noGrp="1"/>
          </p:cNvSpPr>
          <p:nvPr>
            <p:ph idx="1"/>
          </p:nvPr>
        </p:nvSpPr>
        <p:spPr>
          <a:xfrm>
            <a:off x="323528" y="764704"/>
            <a:ext cx="8229600" cy="1584176"/>
          </a:xfrm>
          <a:prstGeom prst="rect">
            <a:avLst/>
          </a:prstGeom>
          <a:effectLst/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METHODE pour transmettre la</a:t>
            </a:r>
            <a:r>
              <a:rPr kumimoji="0" lang="fr-FR" sz="3500" b="0" i="0" u="none" strike="noStrike" kern="1200" cap="none" spc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mémoire urbaine.</a:t>
            </a:r>
            <a:endParaRPr kumimoji="0" lang="fr-FR" sz="35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539552" y="2276872"/>
            <a:ext cx="6563072" cy="40324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Etape 3 : Choisir des cartes.</a:t>
            </a:r>
          </a:p>
          <a:p>
            <a:pPr marL="548640" marR="0" lvl="0" indent="-4114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1850</a:t>
            </a:r>
          </a:p>
          <a:p>
            <a:pPr marL="548640" marR="0" lvl="0" indent="-4114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r>
              <a:rPr lang="fr-FR" sz="2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1925</a:t>
            </a:r>
          </a:p>
          <a:p>
            <a:pPr marL="548640" marR="0" lvl="0" indent="-4114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1949</a:t>
            </a:r>
          </a:p>
          <a:p>
            <a:pPr marL="548640" marR="0" lvl="0" indent="-4114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1970</a:t>
            </a:r>
          </a:p>
          <a:p>
            <a:pPr marL="548640" marR="0" lvl="0" indent="-4114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r>
              <a:rPr lang="fr-FR" sz="2800" noProof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2010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7991872" y="5373216"/>
            <a:ext cx="1152128" cy="1152128"/>
          </a:xfrm>
          <a:prstGeom prst="line">
            <a:avLst/>
          </a:prstGeom>
          <a:ln w="222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6525344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be 7"/>
          <p:cNvSpPr/>
          <p:nvPr/>
        </p:nvSpPr>
        <p:spPr>
          <a:xfrm>
            <a:off x="7380312" y="5733256"/>
            <a:ext cx="720080" cy="720080"/>
          </a:xfrm>
          <a:prstGeom prst="cube">
            <a:avLst/>
          </a:prstGeom>
          <a:gradFill>
            <a:gsLst>
              <a:gs pos="41000">
                <a:schemeClr val="bg1"/>
              </a:gs>
              <a:gs pos="40000">
                <a:schemeClr val="bg1">
                  <a:lumMod val="95000"/>
                  <a:lumOff val="5000"/>
                </a:schemeClr>
              </a:gs>
              <a:gs pos="100000">
                <a:srgbClr val="8E8B8B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 descr="CAUE.pn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01624" y="5922000"/>
            <a:ext cx="525600" cy="5256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1" name="Cube 10"/>
          <p:cNvSpPr/>
          <p:nvPr/>
        </p:nvSpPr>
        <p:spPr>
          <a:xfrm rot="247062">
            <a:off x="6101615" y="5678695"/>
            <a:ext cx="504056" cy="504056"/>
          </a:xfrm>
          <a:prstGeom prst="cube">
            <a:avLst/>
          </a:prstGeom>
          <a:gradFill>
            <a:gsLst>
              <a:gs pos="0">
                <a:srgbClr val="403152"/>
              </a:gs>
              <a:gs pos="52000">
                <a:srgbClr val="5F497A"/>
              </a:gs>
              <a:gs pos="81000">
                <a:srgbClr val="8064A2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Cube 11"/>
          <p:cNvSpPr/>
          <p:nvPr/>
        </p:nvSpPr>
        <p:spPr>
          <a:xfrm rot="552944">
            <a:off x="4963849" y="5549040"/>
            <a:ext cx="432048" cy="432048"/>
          </a:xfrm>
          <a:prstGeom prst="cube">
            <a:avLst/>
          </a:prstGeom>
          <a:gradFill>
            <a:gsLst>
              <a:gs pos="0">
                <a:srgbClr val="215868"/>
              </a:gs>
              <a:gs pos="52000">
                <a:srgbClr val="31849B"/>
              </a:gs>
              <a:gs pos="81000">
                <a:srgbClr val="4BACC6"/>
              </a:gs>
              <a:gs pos="100000">
                <a:schemeClr val="accent3">
                  <a:lumMod val="20000"/>
                  <a:lumOff val="80000"/>
                </a:schemeClr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Cube 12"/>
          <p:cNvSpPr/>
          <p:nvPr/>
        </p:nvSpPr>
        <p:spPr>
          <a:xfrm rot="20734828">
            <a:off x="3970917" y="5852254"/>
            <a:ext cx="432048" cy="432048"/>
          </a:xfrm>
          <a:prstGeom prst="cube">
            <a:avLst/>
          </a:prstGeom>
          <a:gradFill>
            <a:gsLst>
              <a:gs pos="0">
                <a:srgbClr val="3F6C19"/>
              </a:gs>
              <a:gs pos="52000">
                <a:srgbClr val="5EA226"/>
              </a:gs>
              <a:gs pos="81000">
                <a:srgbClr val="7FD13B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Cube 13"/>
          <p:cNvSpPr/>
          <p:nvPr/>
        </p:nvSpPr>
        <p:spPr>
          <a:xfrm>
            <a:off x="3059832" y="5517232"/>
            <a:ext cx="242209" cy="242209"/>
          </a:xfrm>
          <a:prstGeom prst="cube">
            <a:avLst/>
          </a:prstGeom>
          <a:gradFill>
            <a:gsLst>
              <a:gs pos="0">
                <a:srgbClr val="E01E43"/>
              </a:gs>
              <a:gs pos="52000">
                <a:srgbClr val="E64461"/>
              </a:gs>
              <a:gs pos="81000">
                <a:srgbClr val="E64461"/>
              </a:gs>
              <a:gs pos="100000">
                <a:schemeClr val="tx1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0" y="0"/>
            <a:ext cx="8388424" cy="69269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Partenariat | Mission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Territoire d’études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Méthode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Perspectives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			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    &gt; Etape 3 : Choisir</a:t>
            </a:r>
            <a:endParaRPr kumimoji="0" lang="fr-FR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srgbClr val="4BACC6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dastre des cultures 1806-Chabaud-Latour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23928" y="692696"/>
            <a:ext cx="4824536" cy="5963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Espace réservé du texte 5"/>
          <p:cNvSpPr txBox="1">
            <a:spLocks/>
          </p:cNvSpPr>
          <p:nvPr/>
        </p:nvSpPr>
        <p:spPr>
          <a:xfrm>
            <a:off x="179512" y="2348880"/>
            <a:ext cx="3600400" cy="4248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Exemple de Chabaud Latour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fr-FR" sz="25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1806</a:t>
            </a:r>
            <a:endParaRPr kumimoji="0" lang="fr-FR" sz="25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lang="fr-FR" sz="2500" i="1" dirty="0" smtClean="0">
              <a:latin typeface="Calibri" pitchFamily="34" charset="0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fr-FR" sz="25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fr-FR" sz="25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lvl="0"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fr-FR" sz="2200" dirty="0" smtClean="0">
                <a:latin typeface="Calibri" pitchFamily="34" charset="0"/>
                <a:cs typeface="Calibri" pitchFamily="34" charset="0"/>
              </a:rPr>
              <a:t>L’occupation du sol à l’Est de Condé-sur-l’Escaut en 1806 d’après le  cadastre général des masses  de cultures</a:t>
            </a:r>
            <a:endParaRPr kumimoji="0" lang="fr-FR" sz="22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79512" y="692696"/>
            <a:ext cx="3563888" cy="1440160"/>
          </a:xfrm>
          <a:prstGeom prst="rect">
            <a:avLst/>
          </a:prstGeom>
          <a:effectLst/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Choix des cartes</a:t>
            </a:r>
            <a:endParaRPr kumimoji="0" lang="fr-FR" sz="35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Étoile à 4 branches 15"/>
          <p:cNvSpPr/>
          <p:nvPr/>
        </p:nvSpPr>
        <p:spPr>
          <a:xfrm>
            <a:off x="4211960" y="1052736"/>
            <a:ext cx="510020" cy="489192"/>
          </a:xfrm>
          <a:prstGeom prst="star4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283968" y="764704"/>
            <a:ext cx="382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mbria" pitchFamily="18" charset="0"/>
              </a:rPr>
              <a:t>N</a:t>
            </a:r>
            <a:endParaRPr lang="fr-FR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Partenariat | Mission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Territoire d’études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Méthode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Perspectives</a:t>
            </a:r>
          </a:p>
          <a:p>
            <a:pPr lvl="0">
              <a:spcBef>
                <a:spcPct val="0"/>
              </a:spcBef>
            </a:pP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			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               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&gt; Etape 3 : Choisir 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&gt; Cartes Chabaud </a:t>
            </a:r>
            <a:r>
              <a:rPr lang="fr-FR" b="1" dirty="0" err="1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Latour</a:t>
            </a:r>
            <a:endParaRPr kumimoji="0" lang="fr-FR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srgbClr val="4BACC6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5"/>
          <p:cNvSpPr txBox="1">
            <a:spLocks/>
          </p:cNvSpPr>
          <p:nvPr/>
        </p:nvSpPr>
        <p:spPr>
          <a:xfrm>
            <a:off x="395536" y="2492896"/>
            <a:ext cx="2962672" cy="41044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Exemple de Chabaud Latour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fr-FR" sz="25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1925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lang="fr-FR" sz="2500" i="1" dirty="0" smtClean="0">
              <a:latin typeface="Calibri" pitchFamily="34" charset="0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fr-FR" sz="25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fr-FR" sz="25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lvl="0"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fr-FR" sz="2200" dirty="0" smtClean="0">
                <a:latin typeface="Calibri" pitchFamily="34" charset="0"/>
                <a:cs typeface="Calibri" pitchFamily="34" charset="0"/>
              </a:rPr>
              <a:t>Inondations de Condé en 1925 suite aux affaissements miniers</a:t>
            </a:r>
            <a:endParaRPr kumimoji="0" lang="fr-FR" sz="220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908720"/>
            <a:ext cx="3491880" cy="936104"/>
          </a:xfrm>
          <a:prstGeom prst="rect">
            <a:avLst/>
          </a:prstGeom>
          <a:effectLst/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Choix des cartes</a:t>
            </a:r>
            <a:endParaRPr kumimoji="0" lang="fr-FR" sz="35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Image 6" descr="Inondation-Chabaud-Latour- - Copie.png"/>
          <p:cNvPicPr>
            <a:picLocks noChangeAspect="1"/>
          </p:cNvPicPr>
          <p:nvPr/>
        </p:nvPicPr>
        <p:blipFill>
          <a:blip r:embed="rId2" cstate="print"/>
          <a:srcRect r="11816"/>
          <a:stretch>
            <a:fillRect/>
          </a:stretch>
        </p:blipFill>
        <p:spPr>
          <a:xfrm>
            <a:off x="3491880" y="1052736"/>
            <a:ext cx="5400600" cy="5203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 18" descr="légen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56376" y="4941168"/>
            <a:ext cx="792088" cy="70241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Partenariat | Mission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Territoire d’études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Méthode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Perspectives</a:t>
            </a:r>
          </a:p>
          <a:p>
            <a:pPr lvl="0">
              <a:spcBef>
                <a:spcPct val="0"/>
              </a:spcBef>
            </a:pP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			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               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&gt; Etape 3 : Choisir 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&gt; Cartes Chabaud </a:t>
            </a:r>
            <a:r>
              <a:rPr lang="fr-FR" b="1" dirty="0" err="1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Latour</a:t>
            </a:r>
            <a:endParaRPr kumimoji="0" lang="fr-FR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srgbClr val="4BACC6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5"/>
          <p:cNvSpPr txBox="1">
            <a:spLocks/>
          </p:cNvSpPr>
          <p:nvPr/>
        </p:nvSpPr>
        <p:spPr>
          <a:xfrm>
            <a:off x="0" y="2492896"/>
            <a:ext cx="3358208" cy="41044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Exemple de Chabaud Latour</a:t>
            </a:r>
          </a:p>
          <a:p>
            <a:pPr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fr-FR" sz="2500" i="1" dirty="0" smtClean="0">
                <a:latin typeface="Calibri" pitchFamily="34" charset="0"/>
                <a:cs typeface="Calibri" pitchFamily="34" charset="0"/>
              </a:rPr>
              <a:t>1949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lang="fr-FR" sz="2500" b="1" dirty="0" smtClean="0">
              <a:latin typeface="Calibri" pitchFamily="34" charset="0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lang="fr-FR" sz="2500" b="1" dirty="0" smtClean="0">
              <a:latin typeface="Calibri" pitchFamily="34" charset="0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lang="fr-FR" sz="2200" dirty="0" smtClean="0">
                <a:latin typeface="Calibri" pitchFamily="34" charset="0"/>
                <a:cs typeface="Calibri" pitchFamily="34" charset="0"/>
              </a:rPr>
              <a:t>Les étangs d’affaissement après la nationalisation (Carte de Charbonnage de France).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980728"/>
            <a:ext cx="3347864" cy="720080"/>
          </a:xfrm>
          <a:prstGeom prst="rect">
            <a:avLst/>
          </a:prstGeom>
          <a:effectLst/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Choix des cartes</a:t>
            </a:r>
            <a:endParaRPr kumimoji="0" lang="fr-FR" sz="35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Image 5" descr="début-affaissement-minier.png"/>
          <p:cNvPicPr>
            <a:picLocks noChangeAspect="1"/>
          </p:cNvPicPr>
          <p:nvPr/>
        </p:nvPicPr>
        <p:blipFill>
          <a:blip r:embed="rId2" cstate="print"/>
          <a:srcRect l="14529"/>
          <a:stretch>
            <a:fillRect/>
          </a:stretch>
        </p:blipFill>
        <p:spPr>
          <a:xfrm>
            <a:off x="3347864" y="1052736"/>
            <a:ext cx="5587539" cy="530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Étoile à 4 branches 12"/>
          <p:cNvSpPr/>
          <p:nvPr/>
        </p:nvSpPr>
        <p:spPr>
          <a:xfrm>
            <a:off x="3779912" y="1556792"/>
            <a:ext cx="510020" cy="489192"/>
          </a:xfrm>
          <a:prstGeom prst="star4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851920" y="1124744"/>
            <a:ext cx="382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mbria" pitchFamily="18" charset="0"/>
              </a:rPr>
              <a:t>N</a:t>
            </a:r>
            <a:endParaRPr lang="fr-FR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Partenariat | Mission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Territoire d’études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Méthode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Perspectives</a:t>
            </a:r>
          </a:p>
          <a:p>
            <a:pPr lvl="0">
              <a:spcBef>
                <a:spcPct val="0"/>
              </a:spcBef>
            </a:pP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			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               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&gt; Etape 3 : Choisir &gt; Cartes Chabaud </a:t>
            </a:r>
            <a:r>
              <a:rPr lang="fr-FR" b="1" dirty="0" err="1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Latour</a:t>
            </a:r>
            <a:endParaRPr kumimoji="0" lang="fr-FR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srgbClr val="4BACC6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5"/>
          <p:cNvSpPr txBox="1">
            <a:spLocks/>
          </p:cNvSpPr>
          <p:nvPr/>
        </p:nvSpPr>
        <p:spPr>
          <a:xfrm>
            <a:off x="35496" y="2132856"/>
            <a:ext cx="2962672" cy="446449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Exemple de Chabaud Latour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lang="fr-FR" sz="2500" b="1" dirty="0" smtClean="0">
              <a:latin typeface="Calibri" pitchFamily="34" charset="0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lang="fr-FR" sz="2500" b="1" dirty="0" smtClean="0">
              <a:latin typeface="Calibri" pitchFamily="34" charset="0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fr-FR" sz="25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1970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lang="fr-FR" sz="2200" i="1" noProof="0" dirty="0" smtClean="0">
                <a:latin typeface="Calibri" pitchFamily="34" charset="0"/>
                <a:cs typeface="Calibri" pitchFamily="34" charset="0"/>
              </a:rPr>
              <a:t>(Carte IGN du PNR Scarpe-Escaut)</a:t>
            </a:r>
            <a:endParaRPr kumimoji="0" lang="fr-FR" sz="22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-108520" y="764704"/>
            <a:ext cx="3312368" cy="1296144"/>
          </a:xfrm>
          <a:prstGeom prst="rect">
            <a:avLst/>
          </a:prstGeom>
          <a:effectLst/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3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Choix des cartes</a:t>
            </a:r>
            <a:endParaRPr kumimoji="0" lang="fr-FR" sz="33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Image 5" descr="étangChabaud-Latour-affaissement - Copie.JPG"/>
          <p:cNvPicPr>
            <a:picLocks noChangeAspect="1"/>
          </p:cNvPicPr>
          <p:nvPr/>
        </p:nvPicPr>
        <p:blipFill>
          <a:blip r:embed="rId2" cstate="print"/>
          <a:srcRect t="10890"/>
          <a:stretch>
            <a:fillRect/>
          </a:stretch>
        </p:blipFill>
        <p:spPr>
          <a:xfrm>
            <a:off x="3076688" y="1268760"/>
            <a:ext cx="5865021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Étoile à 4 branches 6"/>
          <p:cNvSpPr/>
          <p:nvPr/>
        </p:nvSpPr>
        <p:spPr>
          <a:xfrm>
            <a:off x="3203848" y="1772816"/>
            <a:ext cx="510020" cy="489192"/>
          </a:xfrm>
          <a:prstGeom prst="star4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273247" y="1333335"/>
            <a:ext cx="382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mbria" pitchFamily="18" charset="0"/>
              </a:rPr>
              <a:t>N</a:t>
            </a:r>
            <a:endParaRPr lang="fr-FR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9" name="Image 8" descr="légen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2360" y="4797152"/>
            <a:ext cx="792088" cy="70241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Partenariat | Mission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Territoire d’études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Méthode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Perspectives</a:t>
            </a:r>
          </a:p>
          <a:p>
            <a:pPr lvl="0">
              <a:spcBef>
                <a:spcPct val="0"/>
              </a:spcBef>
            </a:pP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			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              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&gt; Etape 3 : Choisir 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&gt; Cartes Chabaud </a:t>
            </a:r>
            <a:r>
              <a:rPr lang="fr-FR" b="1" dirty="0" err="1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Latour</a:t>
            </a:r>
            <a:endParaRPr kumimoji="0" lang="fr-FR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srgbClr val="4BACC6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 flipV="1">
            <a:off x="7991872" y="5373216"/>
            <a:ext cx="1152128" cy="1152128"/>
          </a:xfrm>
          <a:prstGeom prst="line">
            <a:avLst/>
          </a:prstGeom>
          <a:ln w="222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/>
        </p:nvCxnSpPr>
        <p:spPr>
          <a:xfrm>
            <a:off x="0" y="6525344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be 5"/>
          <p:cNvSpPr/>
          <p:nvPr/>
        </p:nvSpPr>
        <p:spPr>
          <a:xfrm>
            <a:off x="7380312" y="5733256"/>
            <a:ext cx="720080" cy="720080"/>
          </a:xfrm>
          <a:prstGeom prst="cube">
            <a:avLst/>
          </a:prstGeom>
          <a:gradFill>
            <a:gsLst>
              <a:gs pos="41000">
                <a:schemeClr val="bg1"/>
              </a:gs>
              <a:gs pos="40000">
                <a:schemeClr val="bg1">
                  <a:lumMod val="95000"/>
                  <a:lumOff val="5000"/>
                </a:schemeClr>
              </a:gs>
              <a:gs pos="100000">
                <a:srgbClr val="8E8B8B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CAUE.pn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01624" y="5922000"/>
            <a:ext cx="525600" cy="5256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cxnSp>
        <p:nvCxnSpPr>
          <p:cNvPr id="8" name="Connecteur droit 7"/>
          <p:cNvCxnSpPr/>
          <p:nvPr/>
        </p:nvCxnSpPr>
        <p:spPr>
          <a:xfrm flipH="1" flipV="1">
            <a:off x="6804248" y="116632"/>
            <a:ext cx="1122975" cy="599616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be 14"/>
          <p:cNvSpPr/>
          <p:nvPr/>
        </p:nvSpPr>
        <p:spPr>
          <a:xfrm>
            <a:off x="8100392" y="5085184"/>
            <a:ext cx="360040" cy="360040"/>
          </a:xfrm>
          <a:prstGeom prst="cube">
            <a:avLst/>
          </a:prstGeom>
          <a:gradFill>
            <a:gsLst>
              <a:gs pos="0">
                <a:srgbClr val="403152"/>
              </a:gs>
              <a:gs pos="52000">
                <a:srgbClr val="5F497A"/>
              </a:gs>
              <a:gs pos="81000">
                <a:srgbClr val="8064A2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Cube 15"/>
          <p:cNvSpPr/>
          <p:nvPr/>
        </p:nvSpPr>
        <p:spPr>
          <a:xfrm>
            <a:off x="8604448" y="4509120"/>
            <a:ext cx="261848" cy="261848"/>
          </a:xfrm>
          <a:prstGeom prst="cube">
            <a:avLst/>
          </a:prstGeom>
          <a:gradFill>
            <a:gsLst>
              <a:gs pos="0">
                <a:srgbClr val="215868"/>
              </a:gs>
              <a:gs pos="52000">
                <a:srgbClr val="31849B"/>
              </a:gs>
              <a:gs pos="81000">
                <a:srgbClr val="4BACC6"/>
              </a:gs>
              <a:gs pos="100000">
                <a:schemeClr val="accent3">
                  <a:lumMod val="20000"/>
                  <a:lumOff val="80000"/>
                </a:schemeClr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Cube 16"/>
          <p:cNvSpPr/>
          <p:nvPr/>
        </p:nvSpPr>
        <p:spPr>
          <a:xfrm>
            <a:off x="8244408" y="4149080"/>
            <a:ext cx="163654" cy="163654"/>
          </a:xfrm>
          <a:prstGeom prst="cube">
            <a:avLst/>
          </a:prstGeom>
          <a:gradFill>
            <a:gsLst>
              <a:gs pos="0">
                <a:srgbClr val="3F6C19"/>
              </a:gs>
              <a:gs pos="52000">
                <a:srgbClr val="5EA226"/>
              </a:gs>
              <a:gs pos="81000">
                <a:srgbClr val="7FD13B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Cube 17"/>
          <p:cNvSpPr/>
          <p:nvPr/>
        </p:nvSpPr>
        <p:spPr>
          <a:xfrm>
            <a:off x="8676456" y="3501008"/>
            <a:ext cx="98193" cy="98193"/>
          </a:xfrm>
          <a:prstGeom prst="cube">
            <a:avLst/>
          </a:prstGeom>
          <a:gradFill>
            <a:gsLst>
              <a:gs pos="0">
                <a:srgbClr val="E01E43"/>
              </a:gs>
              <a:gs pos="52000">
                <a:srgbClr val="E64461"/>
              </a:gs>
              <a:gs pos="81000">
                <a:srgbClr val="E64461"/>
              </a:gs>
              <a:gs pos="100000">
                <a:schemeClr val="tx1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2060848"/>
            <a:ext cx="6480720" cy="2952328"/>
          </a:xfrm>
        </p:spPr>
        <p:txBody>
          <a:bodyPr anchor="ctr">
            <a:normAutofit/>
          </a:bodyPr>
          <a:lstStyle/>
          <a:p>
            <a:pPr>
              <a:spcAft>
                <a:spcPts val="3000"/>
              </a:spcAft>
              <a:buNone/>
            </a:pPr>
            <a:r>
              <a:rPr lang="fr-FR" sz="25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Un partenariat EPF Nord-Pas-de-Calais et CAUE du Nord :</a:t>
            </a:r>
          </a:p>
          <a:p>
            <a:pPr algn="ctr">
              <a:spcAft>
                <a:spcPts val="1000"/>
              </a:spcAft>
              <a:buFont typeface="Wingdings" pitchFamily="2" charset="2"/>
              <a:buChar char="§"/>
            </a:pPr>
            <a:r>
              <a:rPr lang="fr-FR" sz="25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Un intérêt commun pour l’étude des mutations du territoire.</a:t>
            </a:r>
          </a:p>
        </p:txBody>
      </p:sp>
      <p:sp>
        <p:nvSpPr>
          <p:cNvPr id="19" name="Titre 1"/>
          <p:cNvSpPr txBox="1">
            <a:spLocks/>
          </p:cNvSpPr>
          <p:nvPr/>
        </p:nvSpPr>
        <p:spPr>
          <a:xfrm>
            <a:off x="179512" y="692696"/>
            <a:ext cx="8640960" cy="1656184"/>
          </a:xfrm>
          <a:prstGeom prst="rect">
            <a:avLst/>
          </a:prstGeom>
          <a:effectLst/>
        </p:spPr>
        <p:txBody>
          <a:bodyPr vert="horz" anchor="ctr">
            <a:normAutofit fontScale="90000" lnSpcReduction="1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9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Un projet de partenariat pour transmettre la mémoire</a:t>
            </a:r>
            <a:r>
              <a:rPr kumimoji="0" lang="fr-FR" sz="3900" b="0" i="0" u="none" strike="noStrike" kern="1200" cap="none" spc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urbaine.</a:t>
            </a:r>
            <a:r>
              <a:rPr kumimoji="0" lang="fr-FR" sz="41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fr-FR" sz="41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fr-FR" sz="41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" name="Image 20" descr="CAU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299">
            <a:off x="2508993" y="5182416"/>
            <a:ext cx="839678" cy="839678"/>
          </a:xfrm>
          <a:prstGeom prst="rect">
            <a:avLst/>
          </a:prstGeom>
          <a:effectLst>
            <a:outerShdw blurRad="152400" dist="889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22" name="Image 21" descr="EPFlogo.jpg"/>
          <p:cNvPicPr>
            <a:picLocks noChangeAspect="1"/>
          </p:cNvPicPr>
          <p:nvPr/>
        </p:nvPicPr>
        <p:blipFill>
          <a:blip r:embed="rId4" cstate="print"/>
          <a:srcRect r="68900"/>
          <a:stretch>
            <a:fillRect/>
          </a:stretch>
        </p:blipFill>
        <p:spPr>
          <a:xfrm>
            <a:off x="3995936" y="5229200"/>
            <a:ext cx="1498952" cy="792088"/>
          </a:xfrm>
          <a:prstGeom prst="rect">
            <a:avLst/>
          </a:prstGeom>
          <a:effectLst>
            <a:outerShdw blurRad="152400" dist="889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41805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50800" h="38100" prst="riblet"/>
            </a:sp3d>
          </a:bodyPr>
          <a:lstStyle/>
          <a:p>
            <a:pPr algn="l"/>
            <a:r>
              <a:rPr lang="fr-FR" sz="1800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Partenariat</a:t>
            </a:r>
            <a:r>
              <a:rPr lang="fr-FR" sz="180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| Mission | Territoire d’études | Méthode | Perspectives</a:t>
            </a:r>
            <a:endParaRPr lang="fr-FR" sz="1800" dirty="0">
              <a:ln w="17780" cmpd="sng">
                <a:noFill/>
                <a:prstDash val="solid"/>
                <a:miter lim="800000"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5"/>
          <p:cNvSpPr txBox="1">
            <a:spLocks/>
          </p:cNvSpPr>
          <p:nvPr/>
        </p:nvSpPr>
        <p:spPr>
          <a:xfrm>
            <a:off x="0" y="2132856"/>
            <a:ext cx="3358208" cy="417646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Exemple de Chabaud Latour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lang="fr-FR" sz="2500" b="1" dirty="0" smtClean="0">
              <a:latin typeface="Calibri" pitchFamily="34" charset="0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lang="fr-FR" sz="2500" b="1" dirty="0" smtClean="0">
              <a:latin typeface="Calibri" pitchFamily="34" charset="0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fr-FR" sz="27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2010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lang="fr-FR" sz="2500" i="1" dirty="0" smtClean="0">
              <a:latin typeface="Calibri" pitchFamily="34" charset="0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fr-FR" sz="25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lang="fr-FR" sz="2500" i="1" dirty="0" smtClean="0">
              <a:latin typeface="Calibri" pitchFamily="34" charset="0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fr-FR" sz="25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Impression écran de Google map – modifié par Laura Prévost (2012).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fr-FR" sz="25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lang="fr-FR" sz="2500" i="1" dirty="0" smtClean="0">
              <a:latin typeface="Calibri" pitchFamily="34" charset="0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fr-FR" sz="25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lang="fr-FR" sz="2500" i="1" dirty="0" smtClean="0">
              <a:latin typeface="Calibri" pitchFamily="34" charset="0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fr-FR" sz="25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fr-FR" sz="25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404664"/>
            <a:ext cx="3563888" cy="1584176"/>
          </a:xfrm>
          <a:prstGeom prst="rect">
            <a:avLst/>
          </a:prstGeom>
          <a:effectLst/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Choix des cartes</a:t>
            </a:r>
            <a:endParaRPr kumimoji="0" lang="fr-FR" sz="35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Image 5" descr="point_0118_PA2009-fb45a - Copie.jpg"/>
          <p:cNvPicPr>
            <a:picLocks noChangeAspect="1"/>
          </p:cNvPicPr>
          <p:nvPr/>
        </p:nvPicPr>
        <p:blipFill>
          <a:blip r:embed="rId2" cstate="print"/>
          <a:srcRect t="7317" r="32662" b="2439"/>
          <a:stretch>
            <a:fillRect/>
          </a:stretch>
        </p:blipFill>
        <p:spPr>
          <a:xfrm>
            <a:off x="3419872" y="980728"/>
            <a:ext cx="5472608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Étoile à 4 branches 7"/>
          <p:cNvSpPr/>
          <p:nvPr/>
        </p:nvSpPr>
        <p:spPr>
          <a:xfrm>
            <a:off x="3707904" y="1628800"/>
            <a:ext cx="510020" cy="489192"/>
          </a:xfrm>
          <a:prstGeom prst="star4">
            <a:avLst/>
          </a:prstGeom>
          <a:solidFill>
            <a:schemeClr val="bg1">
              <a:lumMod val="75000"/>
              <a:lumOff val="2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 w="12700">
                <a:solidFill>
                  <a:schemeClr val="tx1">
                    <a:lumMod val="95000"/>
                  </a:schemeClr>
                </a:solidFill>
              </a:ln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777303" y="1189319"/>
            <a:ext cx="382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mbria" pitchFamily="18" charset="0"/>
              </a:rPr>
              <a:t>N</a:t>
            </a:r>
            <a:endParaRPr lang="fr-FR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Partenariat | Mission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Territoire d’études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Méthode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Perspectives</a:t>
            </a:r>
          </a:p>
          <a:p>
            <a:pPr lvl="0">
              <a:spcBef>
                <a:spcPct val="0"/>
              </a:spcBef>
            </a:pP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			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              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&gt; Etape 3 : Choisir 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&gt; Cartes Chabaud </a:t>
            </a:r>
            <a:r>
              <a:rPr lang="fr-FR" b="1" dirty="0" err="1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Latour</a:t>
            </a:r>
            <a:endParaRPr kumimoji="0" lang="fr-FR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srgbClr val="4BACC6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valenciennes_cassini_25k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2536" r="9742"/>
          <a:stretch>
            <a:fillRect/>
          </a:stretch>
        </p:blipFill>
        <p:spPr>
          <a:xfrm>
            <a:off x="971600" y="1412776"/>
            <a:ext cx="7323204" cy="5015800"/>
          </a:xfr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0" y="404664"/>
            <a:ext cx="9144000" cy="1152128"/>
          </a:xfrm>
          <a:prstGeom prst="rect">
            <a:avLst/>
          </a:prstGeom>
          <a:effectLst/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Choix des cartes</a:t>
            </a:r>
            <a:endParaRPr kumimoji="0" lang="fr-FR" sz="35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Image 5" descr="Valenciennes_EM_40k - Copie.jpg"/>
          <p:cNvPicPr>
            <a:picLocks noChangeAspect="1"/>
          </p:cNvPicPr>
          <p:nvPr/>
        </p:nvPicPr>
        <p:blipFill>
          <a:blip r:embed="rId3" cstate="print"/>
          <a:srcRect l="17713" t="11755" r="14126"/>
          <a:stretch>
            <a:fillRect/>
          </a:stretch>
        </p:blipFill>
        <p:spPr>
          <a:xfrm>
            <a:off x="827584" y="1412776"/>
            <a:ext cx="7418023" cy="4959096"/>
          </a:xfrm>
          <a:prstGeom prst="rect">
            <a:avLst/>
          </a:prstGeom>
        </p:spPr>
      </p:pic>
      <p:pic>
        <p:nvPicPr>
          <p:cNvPr id="7" name="Image 6" descr="Vallourec1949.jpg"/>
          <p:cNvPicPr>
            <a:picLocks noChangeAspect="1"/>
          </p:cNvPicPr>
          <p:nvPr/>
        </p:nvPicPr>
        <p:blipFill>
          <a:blip r:embed="rId4" cstate="print"/>
          <a:srcRect l="2325" t="44820" r="42464" b="11081"/>
          <a:stretch>
            <a:fillRect/>
          </a:stretch>
        </p:blipFill>
        <p:spPr>
          <a:xfrm>
            <a:off x="827584" y="1412776"/>
            <a:ext cx="7474915" cy="5157192"/>
          </a:xfrm>
          <a:prstGeom prst="rect">
            <a:avLst/>
          </a:prstGeom>
        </p:spPr>
      </p:pic>
      <p:pic>
        <p:nvPicPr>
          <p:cNvPr id="8" name="Image 7" descr="Vallourec1970 - Copie.jpg"/>
          <p:cNvPicPr>
            <a:picLocks noChangeAspect="1"/>
          </p:cNvPicPr>
          <p:nvPr/>
        </p:nvPicPr>
        <p:blipFill>
          <a:blip r:embed="rId5" cstate="print"/>
          <a:srcRect l="11414" t="14300" r="17713" b="15055"/>
          <a:stretch>
            <a:fillRect/>
          </a:stretch>
        </p:blipFill>
        <p:spPr>
          <a:xfrm>
            <a:off x="899592" y="1340768"/>
            <a:ext cx="7416824" cy="5256584"/>
          </a:xfrm>
          <a:prstGeom prst="rect">
            <a:avLst/>
          </a:prstGeom>
        </p:spPr>
      </p:pic>
      <p:pic>
        <p:nvPicPr>
          <p:cNvPr id="9" name="Image 8" descr="Vallourec-satellite.png"/>
          <p:cNvPicPr>
            <a:picLocks noChangeAspect="1"/>
          </p:cNvPicPr>
          <p:nvPr/>
        </p:nvPicPr>
        <p:blipFill>
          <a:blip r:embed="rId6" cstate="print"/>
          <a:srcRect t="16400" b="3801"/>
          <a:stretch>
            <a:fillRect/>
          </a:stretch>
        </p:blipFill>
        <p:spPr>
          <a:xfrm>
            <a:off x="899592" y="1340768"/>
            <a:ext cx="7344816" cy="525658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Partenariat | Mission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Territoire d’études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Méthode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Perspectives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			              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 &gt; Etape 3 : Choisir &gt; Cartes les Rives de l’Escaut.</a:t>
            </a:r>
            <a:endParaRPr kumimoji="0" lang="fr-FR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srgbClr val="4BACC6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necteur droit 25"/>
          <p:cNvCxnSpPr/>
          <p:nvPr/>
        </p:nvCxnSpPr>
        <p:spPr>
          <a:xfrm flipV="1">
            <a:off x="7991872" y="5373216"/>
            <a:ext cx="1152128" cy="1152128"/>
          </a:xfrm>
          <a:prstGeom prst="line">
            <a:avLst/>
          </a:prstGeom>
          <a:ln w="222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be 26"/>
          <p:cNvSpPr/>
          <p:nvPr/>
        </p:nvSpPr>
        <p:spPr>
          <a:xfrm>
            <a:off x="7380312" y="5733256"/>
            <a:ext cx="720080" cy="720080"/>
          </a:xfrm>
          <a:prstGeom prst="cube">
            <a:avLst/>
          </a:prstGeom>
          <a:gradFill>
            <a:gsLst>
              <a:gs pos="41000">
                <a:schemeClr val="bg1"/>
              </a:gs>
              <a:gs pos="40000">
                <a:schemeClr val="bg1">
                  <a:lumMod val="95000"/>
                  <a:lumOff val="5000"/>
                </a:schemeClr>
              </a:gs>
              <a:gs pos="100000">
                <a:srgbClr val="8E8B8B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 descr="CAUE.pn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01624" y="5922000"/>
            <a:ext cx="525600" cy="5256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cxnSp>
        <p:nvCxnSpPr>
          <p:cNvPr id="29" name="Connecteur droit 28"/>
          <p:cNvCxnSpPr/>
          <p:nvPr/>
        </p:nvCxnSpPr>
        <p:spPr>
          <a:xfrm>
            <a:off x="0" y="6525344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H="1" flipV="1">
            <a:off x="6804248" y="0"/>
            <a:ext cx="1122976" cy="6112792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be 30"/>
          <p:cNvSpPr/>
          <p:nvPr/>
        </p:nvSpPr>
        <p:spPr>
          <a:xfrm rot="247062">
            <a:off x="6165295" y="6102827"/>
            <a:ext cx="274952" cy="263866"/>
          </a:xfrm>
          <a:prstGeom prst="cube">
            <a:avLst/>
          </a:prstGeom>
          <a:gradFill>
            <a:gsLst>
              <a:gs pos="0">
                <a:srgbClr val="403152"/>
              </a:gs>
              <a:gs pos="52000">
                <a:srgbClr val="5F497A"/>
              </a:gs>
              <a:gs pos="81000">
                <a:srgbClr val="8064A2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Cube 31"/>
          <p:cNvSpPr/>
          <p:nvPr/>
        </p:nvSpPr>
        <p:spPr>
          <a:xfrm rot="552944">
            <a:off x="5164653" y="5822677"/>
            <a:ext cx="235673" cy="226171"/>
          </a:xfrm>
          <a:prstGeom prst="cube">
            <a:avLst/>
          </a:prstGeom>
          <a:gradFill>
            <a:gsLst>
              <a:gs pos="0">
                <a:srgbClr val="215868"/>
              </a:gs>
              <a:gs pos="52000">
                <a:srgbClr val="31849B"/>
              </a:gs>
              <a:gs pos="81000">
                <a:srgbClr val="4BACC6"/>
              </a:gs>
              <a:gs pos="100000">
                <a:schemeClr val="accent3">
                  <a:lumMod val="20000"/>
                  <a:lumOff val="80000"/>
                </a:schemeClr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Cube 32"/>
          <p:cNvSpPr/>
          <p:nvPr/>
        </p:nvSpPr>
        <p:spPr>
          <a:xfrm rot="20734828">
            <a:off x="4236409" y="6047070"/>
            <a:ext cx="235673" cy="226171"/>
          </a:xfrm>
          <a:prstGeom prst="cube">
            <a:avLst/>
          </a:prstGeom>
          <a:gradFill>
            <a:gsLst>
              <a:gs pos="0">
                <a:srgbClr val="3F6C19"/>
              </a:gs>
              <a:gs pos="52000">
                <a:srgbClr val="5EA226"/>
              </a:gs>
              <a:gs pos="81000">
                <a:srgbClr val="7FD13B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Cube 33"/>
          <p:cNvSpPr/>
          <p:nvPr/>
        </p:nvSpPr>
        <p:spPr>
          <a:xfrm>
            <a:off x="3563888" y="5877272"/>
            <a:ext cx="132120" cy="126793"/>
          </a:xfrm>
          <a:prstGeom prst="cube">
            <a:avLst/>
          </a:prstGeom>
          <a:gradFill>
            <a:gsLst>
              <a:gs pos="0">
                <a:srgbClr val="E01E43"/>
              </a:gs>
              <a:gs pos="52000">
                <a:srgbClr val="E64461"/>
              </a:gs>
              <a:gs pos="81000">
                <a:srgbClr val="E64461"/>
              </a:gs>
              <a:gs pos="100000">
                <a:schemeClr val="tx1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467544" y="404664"/>
            <a:ext cx="8229600" cy="1584176"/>
          </a:xfrm>
          <a:prstGeom prst="rect">
            <a:avLst/>
          </a:prstGeom>
          <a:effectLst/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METHODE pour transmettre la mémoire urbaine.</a:t>
            </a:r>
            <a:endParaRPr kumimoji="0" lang="fr-FR" sz="35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467544" y="1844824"/>
            <a:ext cx="8424936" cy="37444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Etape 4 : Les cinq séquences de la </a:t>
            </a:r>
            <a:r>
              <a:rPr lang="fr-FR" sz="25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trajectoire de </a:t>
            </a:r>
            <a:r>
              <a:rPr kumimoji="0" lang="fr-FR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mutation d’un site.</a:t>
            </a:r>
          </a:p>
        </p:txBody>
      </p:sp>
      <p:pic>
        <p:nvPicPr>
          <p:cNvPr id="15" name="Image 14" descr="5SEQUENCES.JPG"/>
          <p:cNvPicPr>
            <a:picLocks noChangeAspect="1"/>
          </p:cNvPicPr>
          <p:nvPr/>
        </p:nvPicPr>
        <p:blipFill>
          <a:blip r:embed="rId3" cstate="print"/>
          <a:srcRect b="7220"/>
          <a:stretch>
            <a:fillRect/>
          </a:stretch>
        </p:blipFill>
        <p:spPr>
          <a:xfrm>
            <a:off x="899592" y="2780928"/>
            <a:ext cx="7416824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6" name="Connecteur droit avec flèche 35"/>
          <p:cNvCxnSpPr/>
          <p:nvPr/>
        </p:nvCxnSpPr>
        <p:spPr>
          <a:xfrm>
            <a:off x="7812360" y="3501008"/>
            <a:ext cx="0" cy="864096"/>
          </a:xfrm>
          <a:prstGeom prst="straightConnector1">
            <a:avLst/>
          </a:prstGeom>
          <a:ln w="12700">
            <a:solidFill>
              <a:schemeClr val="bg1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7812361" y="3429000"/>
            <a:ext cx="492443" cy="93610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Changement de vocation</a:t>
            </a:r>
            <a:endParaRPr lang="fr-FR" sz="1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Partenariat | Mission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Territoire d’études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Méthode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Perspectives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			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    &gt; Etape 4 : Séquencer.</a:t>
            </a:r>
            <a:endParaRPr kumimoji="0" lang="fr-FR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srgbClr val="4BACC6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95536" y="404664"/>
            <a:ext cx="8229600" cy="1584176"/>
          </a:xfrm>
          <a:prstGeom prst="rect">
            <a:avLst/>
          </a:prstGeom>
          <a:effectLst/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METHODE pour transmettre la mémoire urbaine.</a:t>
            </a:r>
            <a:endParaRPr kumimoji="0" lang="fr-FR" sz="32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467544" y="1772816"/>
            <a:ext cx="8147248" cy="446453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Etape 5 : Détermination</a:t>
            </a:r>
            <a:r>
              <a:rPr kumimoji="0" lang="fr-FR" sz="25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d’une probl</a:t>
            </a:r>
            <a:r>
              <a:rPr lang="fr-FR" sz="25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ématique par séquence</a:t>
            </a:r>
            <a:r>
              <a:rPr kumimoji="0" lang="fr-FR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.</a:t>
            </a:r>
          </a:p>
          <a:p>
            <a:pPr marL="548640" marR="0" lvl="0" indent="-4114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00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fr-FR" sz="2500" b="0" i="0" u="sng" strike="noStrike" kern="1200" cap="small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Vocation</a:t>
            </a:r>
            <a:r>
              <a:rPr kumimoji="0" lang="fr-FR" sz="2500" b="0" i="0" u="sng" strike="noStrike" kern="1200" cap="small" spc="0" normalizeH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Initiale :</a:t>
            </a:r>
          </a:p>
          <a:p>
            <a:pPr marL="548640" marR="0" lvl="0" indent="-4114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r>
              <a:rPr kumimoji="0" lang="fr-FR" sz="2500" b="0" i="0" u="none" strike="noStrike" kern="1200" spc="0" normalizeH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Situation géographique</a:t>
            </a:r>
          </a:p>
          <a:p>
            <a:pPr marL="548640" marR="0" lvl="0" indent="-4114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r>
              <a:rPr kumimoji="0" lang="fr-FR" sz="2500" b="0" i="0" u="none" strike="noStrike" kern="1200" spc="0" normalizeH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Géomorphologie</a:t>
            </a:r>
          </a:p>
          <a:p>
            <a:pPr marL="548640" marR="0" lvl="0" indent="-4114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r>
              <a:rPr lang="fr-FR" sz="25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Hydrologie / Hydrogéologie</a:t>
            </a:r>
          </a:p>
          <a:p>
            <a:pPr marL="548640" marR="0" lvl="0" indent="-4114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r>
              <a:rPr lang="fr-FR" sz="25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Infrastructures historiques</a:t>
            </a:r>
          </a:p>
          <a:p>
            <a:pPr marL="548640" marR="0" lvl="0" indent="-4114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r>
              <a:rPr lang="fr-FR" sz="25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Occupation du sol</a:t>
            </a:r>
          </a:p>
          <a:p>
            <a:pPr marL="548640" marR="0" lvl="0" indent="-4114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endParaRPr kumimoji="0" lang="fr-FR" sz="2800" b="0" i="0" u="none" strike="noStrike" kern="1200" spc="0" normalizeH="0" noProof="0" dirty="0" smtClean="0">
              <a:ln>
                <a:noFill/>
              </a:ln>
              <a:solidFill>
                <a:schemeClr val="bg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548640" marR="0" lvl="0" indent="-4114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endParaRPr kumimoji="0" lang="fr-FR" sz="2800" b="0" i="0" u="none" strike="noStrike" kern="1200" cap="small" spc="0" normalizeH="0" baseline="0" noProof="0" dirty="0" smtClean="0">
              <a:ln>
                <a:noFill/>
              </a:ln>
              <a:solidFill>
                <a:schemeClr val="bg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7991872" y="5373216"/>
            <a:ext cx="1152128" cy="1152128"/>
          </a:xfrm>
          <a:prstGeom prst="line">
            <a:avLst/>
          </a:prstGeom>
          <a:ln w="222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6525344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H="1" flipV="1">
            <a:off x="6804248" y="116632"/>
            <a:ext cx="1122975" cy="599616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be 16"/>
          <p:cNvSpPr/>
          <p:nvPr/>
        </p:nvSpPr>
        <p:spPr>
          <a:xfrm rot="20734828">
            <a:off x="4236409" y="6047070"/>
            <a:ext cx="235673" cy="226171"/>
          </a:xfrm>
          <a:prstGeom prst="cube">
            <a:avLst/>
          </a:prstGeom>
          <a:gradFill>
            <a:gsLst>
              <a:gs pos="0">
                <a:srgbClr val="3F6C19"/>
              </a:gs>
              <a:gs pos="52000">
                <a:srgbClr val="5EA226"/>
              </a:gs>
              <a:gs pos="81000">
                <a:srgbClr val="7FD13B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Cube 17"/>
          <p:cNvSpPr/>
          <p:nvPr/>
        </p:nvSpPr>
        <p:spPr>
          <a:xfrm>
            <a:off x="3563888" y="5877272"/>
            <a:ext cx="132120" cy="126793"/>
          </a:xfrm>
          <a:prstGeom prst="cube">
            <a:avLst/>
          </a:prstGeom>
          <a:gradFill>
            <a:gsLst>
              <a:gs pos="0">
                <a:srgbClr val="E01E43"/>
              </a:gs>
              <a:gs pos="52000">
                <a:srgbClr val="E64461"/>
              </a:gs>
              <a:gs pos="81000">
                <a:srgbClr val="E64461"/>
              </a:gs>
              <a:gs pos="100000">
                <a:schemeClr val="tx1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9" name="Image 18" descr="CarteCassin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23923">
            <a:off x="4925047" y="2494491"/>
            <a:ext cx="3773563" cy="3567732"/>
          </a:xfrm>
          <a:prstGeom prst="snip2Diag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ube 7"/>
          <p:cNvSpPr/>
          <p:nvPr/>
        </p:nvSpPr>
        <p:spPr>
          <a:xfrm>
            <a:off x="7380312" y="5733256"/>
            <a:ext cx="720080" cy="720080"/>
          </a:xfrm>
          <a:prstGeom prst="cube">
            <a:avLst/>
          </a:prstGeom>
          <a:gradFill>
            <a:gsLst>
              <a:gs pos="41000">
                <a:schemeClr val="bg1"/>
              </a:gs>
              <a:gs pos="40000">
                <a:schemeClr val="bg1">
                  <a:lumMod val="95000"/>
                  <a:lumOff val="5000"/>
                </a:schemeClr>
              </a:gs>
              <a:gs pos="100000">
                <a:srgbClr val="8E8B8B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 descr="CAUE.pn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01624" y="5922000"/>
            <a:ext cx="525600" cy="5256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5" name="Cube 14"/>
          <p:cNvSpPr/>
          <p:nvPr/>
        </p:nvSpPr>
        <p:spPr>
          <a:xfrm rot="247062">
            <a:off x="6165295" y="6102827"/>
            <a:ext cx="274952" cy="263866"/>
          </a:xfrm>
          <a:prstGeom prst="cube">
            <a:avLst/>
          </a:prstGeom>
          <a:gradFill>
            <a:gsLst>
              <a:gs pos="0">
                <a:srgbClr val="403152"/>
              </a:gs>
              <a:gs pos="52000">
                <a:srgbClr val="5F497A"/>
              </a:gs>
              <a:gs pos="81000">
                <a:srgbClr val="8064A2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Cube 15"/>
          <p:cNvSpPr/>
          <p:nvPr/>
        </p:nvSpPr>
        <p:spPr>
          <a:xfrm rot="552944">
            <a:off x="5164653" y="5822677"/>
            <a:ext cx="235673" cy="226171"/>
          </a:xfrm>
          <a:prstGeom prst="cube">
            <a:avLst/>
          </a:prstGeom>
          <a:gradFill>
            <a:gsLst>
              <a:gs pos="0">
                <a:srgbClr val="215868"/>
              </a:gs>
              <a:gs pos="52000">
                <a:srgbClr val="31849B"/>
              </a:gs>
              <a:gs pos="81000">
                <a:srgbClr val="4BACC6"/>
              </a:gs>
              <a:gs pos="100000">
                <a:schemeClr val="accent3">
                  <a:lumMod val="20000"/>
                  <a:lumOff val="80000"/>
                </a:schemeClr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Étoile à 4 branches 19"/>
          <p:cNvSpPr/>
          <p:nvPr/>
        </p:nvSpPr>
        <p:spPr>
          <a:xfrm rot="336982">
            <a:off x="4934650" y="3148401"/>
            <a:ext cx="510020" cy="489192"/>
          </a:xfrm>
          <a:prstGeom prst="star4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076056" y="2708920"/>
            <a:ext cx="382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mbria" pitchFamily="18" charset="0"/>
              </a:rPr>
              <a:t>N</a:t>
            </a:r>
            <a:endParaRPr lang="fr-FR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Partenariat | Mission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Territoire d’études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Méthode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Perspectives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			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    &gt; Etape 5 : Problématiser.</a:t>
            </a:r>
            <a:endParaRPr kumimoji="0" lang="fr-FR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srgbClr val="4BACC6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ube 35"/>
          <p:cNvSpPr/>
          <p:nvPr/>
        </p:nvSpPr>
        <p:spPr>
          <a:xfrm rot="247062">
            <a:off x="6101615" y="5678695"/>
            <a:ext cx="504056" cy="504056"/>
          </a:xfrm>
          <a:prstGeom prst="cube">
            <a:avLst/>
          </a:prstGeom>
          <a:gradFill>
            <a:gsLst>
              <a:gs pos="0">
                <a:srgbClr val="403152"/>
              </a:gs>
              <a:gs pos="52000">
                <a:srgbClr val="5F497A"/>
              </a:gs>
              <a:gs pos="81000">
                <a:srgbClr val="8064A2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Cube 36"/>
          <p:cNvSpPr/>
          <p:nvPr/>
        </p:nvSpPr>
        <p:spPr>
          <a:xfrm rot="552944">
            <a:off x="4963849" y="5549040"/>
            <a:ext cx="432048" cy="432048"/>
          </a:xfrm>
          <a:prstGeom prst="cube">
            <a:avLst/>
          </a:prstGeom>
          <a:gradFill>
            <a:gsLst>
              <a:gs pos="0">
                <a:srgbClr val="215868"/>
              </a:gs>
              <a:gs pos="52000">
                <a:srgbClr val="31849B"/>
              </a:gs>
              <a:gs pos="81000">
                <a:srgbClr val="4BACC6"/>
              </a:gs>
              <a:gs pos="100000">
                <a:schemeClr val="accent3">
                  <a:lumMod val="20000"/>
                  <a:lumOff val="80000"/>
                </a:schemeClr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Cube 37"/>
          <p:cNvSpPr/>
          <p:nvPr/>
        </p:nvSpPr>
        <p:spPr>
          <a:xfrm rot="20734828">
            <a:off x="3970917" y="5852254"/>
            <a:ext cx="432048" cy="432048"/>
          </a:xfrm>
          <a:prstGeom prst="cube">
            <a:avLst/>
          </a:prstGeom>
          <a:gradFill>
            <a:gsLst>
              <a:gs pos="0">
                <a:srgbClr val="3F6C19"/>
              </a:gs>
              <a:gs pos="52000">
                <a:srgbClr val="5EA226"/>
              </a:gs>
              <a:gs pos="81000">
                <a:srgbClr val="7FD13B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Cube 38"/>
          <p:cNvSpPr/>
          <p:nvPr/>
        </p:nvSpPr>
        <p:spPr>
          <a:xfrm>
            <a:off x="3059832" y="5517232"/>
            <a:ext cx="242209" cy="242209"/>
          </a:xfrm>
          <a:prstGeom prst="cube">
            <a:avLst/>
          </a:prstGeom>
          <a:gradFill>
            <a:gsLst>
              <a:gs pos="0">
                <a:srgbClr val="E01E43"/>
              </a:gs>
              <a:gs pos="52000">
                <a:srgbClr val="E64461"/>
              </a:gs>
              <a:gs pos="81000">
                <a:srgbClr val="E64461"/>
              </a:gs>
              <a:gs pos="100000">
                <a:schemeClr val="tx1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7991872" y="5373216"/>
            <a:ext cx="1152128" cy="1152128"/>
          </a:xfrm>
          <a:prstGeom prst="line">
            <a:avLst/>
          </a:prstGeom>
          <a:ln w="222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6525344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H="1" flipV="1">
            <a:off x="6804248" y="116632"/>
            <a:ext cx="1122975" cy="599616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be 11"/>
          <p:cNvSpPr/>
          <p:nvPr/>
        </p:nvSpPr>
        <p:spPr>
          <a:xfrm>
            <a:off x="7380312" y="5733256"/>
            <a:ext cx="720080" cy="720080"/>
          </a:xfrm>
          <a:prstGeom prst="cube">
            <a:avLst/>
          </a:prstGeom>
          <a:gradFill>
            <a:gsLst>
              <a:gs pos="41000">
                <a:schemeClr val="bg1"/>
              </a:gs>
              <a:gs pos="40000">
                <a:schemeClr val="bg1">
                  <a:lumMod val="95000"/>
                  <a:lumOff val="5000"/>
                </a:schemeClr>
              </a:gs>
              <a:gs pos="100000">
                <a:srgbClr val="8E8B8B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" name="Image 12" descr="CAUE.pn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01624" y="5922000"/>
            <a:ext cx="525600" cy="5256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9" name="Espace réservé du texte 5"/>
          <p:cNvSpPr txBox="1">
            <a:spLocks/>
          </p:cNvSpPr>
          <p:nvPr/>
        </p:nvSpPr>
        <p:spPr>
          <a:xfrm>
            <a:off x="395536" y="2924944"/>
            <a:ext cx="6552728" cy="31683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fr-FR" sz="2500" b="1" i="0" u="sng" strike="noStrike" kern="1200" cap="small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Vocation Initiale</a:t>
            </a:r>
            <a:r>
              <a:rPr kumimoji="0" lang="fr-FR" sz="2500" b="1" i="0" u="sng" strike="noStrike" kern="1200" cap="small" spc="0" normalizeH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fr-FR" sz="25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lang="fr-FR" sz="2500" b="1" baseline="0" dirty="0" smtClean="0">
              <a:solidFill>
                <a:schemeClr val="bg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fr-FR" sz="2500" i="1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Quel est le contexte initial du site?</a:t>
            </a:r>
            <a:endParaRPr kumimoji="0" lang="fr-FR" sz="2500" i="1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lang="fr-FR" sz="2500" b="1" dirty="0" smtClean="0">
              <a:solidFill>
                <a:schemeClr val="bg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lang="fr-FR" sz="2500" b="1" dirty="0" smtClean="0">
              <a:solidFill>
                <a:schemeClr val="bg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itre 1"/>
          <p:cNvSpPr txBox="1">
            <a:spLocks/>
          </p:cNvSpPr>
          <p:nvPr/>
        </p:nvSpPr>
        <p:spPr>
          <a:xfrm>
            <a:off x="539552" y="404664"/>
            <a:ext cx="8172400" cy="1584176"/>
          </a:xfrm>
          <a:prstGeom prst="rect">
            <a:avLst/>
          </a:prstGeom>
          <a:effectLst/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Déterminer une problématique</a:t>
            </a:r>
            <a:r>
              <a:rPr kumimoji="0" lang="fr-FR" sz="3500" b="0" i="0" u="none" strike="noStrike" kern="1200" cap="none" spc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par séquence</a:t>
            </a:r>
            <a:endParaRPr kumimoji="0" lang="fr-FR" sz="35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5" name="Image 34" descr="ContexteInitialV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700808"/>
            <a:ext cx="8712968" cy="4937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" name="Image 40" descr="IMGP35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418549">
            <a:off x="446395" y="1789541"/>
            <a:ext cx="8235181" cy="44102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ZoneTexte 14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Partenariat | Mission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Territoire d’études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Méthode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Perspectives</a:t>
            </a:r>
          </a:p>
          <a:p>
            <a:pPr lvl="0">
              <a:spcBef>
                <a:spcPct val="0"/>
              </a:spcBef>
            </a:pP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			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&gt; Etape 5 : Problématiser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.</a:t>
            </a:r>
            <a:endParaRPr kumimoji="0" lang="fr-FR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srgbClr val="4BACC6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>
          <a:xfrm rot="247062">
            <a:off x="6101615" y="5678695"/>
            <a:ext cx="504056" cy="504056"/>
          </a:xfrm>
          <a:prstGeom prst="cube">
            <a:avLst/>
          </a:prstGeom>
          <a:gradFill>
            <a:gsLst>
              <a:gs pos="0">
                <a:srgbClr val="403152"/>
              </a:gs>
              <a:gs pos="52000">
                <a:srgbClr val="5F497A"/>
              </a:gs>
              <a:gs pos="81000">
                <a:srgbClr val="8064A2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Cube 4"/>
          <p:cNvSpPr/>
          <p:nvPr/>
        </p:nvSpPr>
        <p:spPr>
          <a:xfrm rot="552944">
            <a:off x="4963849" y="5549040"/>
            <a:ext cx="432048" cy="432048"/>
          </a:xfrm>
          <a:prstGeom prst="cube">
            <a:avLst/>
          </a:prstGeom>
          <a:gradFill>
            <a:gsLst>
              <a:gs pos="0">
                <a:srgbClr val="215868"/>
              </a:gs>
              <a:gs pos="52000">
                <a:srgbClr val="31849B"/>
              </a:gs>
              <a:gs pos="81000">
                <a:srgbClr val="4BACC6"/>
              </a:gs>
              <a:gs pos="100000">
                <a:schemeClr val="accent3">
                  <a:lumMod val="20000"/>
                  <a:lumOff val="80000"/>
                </a:schemeClr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Cube 5"/>
          <p:cNvSpPr/>
          <p:nvPr/>
        </p:nvSpPr>
        <p:spPr>
          <a:xfrm rot="20734828">
            <a:off x="3970917" y="5852254"/>
            <a:ext cx="432048" cy="432048"/>
          </a:xfrm>
          <a:prstGeom prst="cube">
            <a:avLst/>
          </a:prstGeom>
          <a:gradFill>
            <a:gsLst>
              <a:gs pos="0">
                <a:srgbClr val="3F6C19"/>
              </a:gs>
              <a:gs pos="52000">
                <a:srgbClr val="5EA226"/>
              </a:gs>
              <a:gs pos="81000">
                <a:srgbClr val="7FD13B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Cube 6"/>
          <p:cNvSpPr/>
          <p:nvPr/>
        </p:nvSpPr>
        <p:spPr>
          <a:xfrm>
            <a:off x="3059832" y="5517232"/>
            <a:ext cx="242209" cy="242209"/>
          </a:xfrm>
          <a:prstGeom prst="cube">
            <a:avLst/>
          </a:prstGeom>
          <a:gradFill>
            <a:gsLst>
              <a:gs pos="0">
                <a:srgbClr val="E01E43"/>
              </a:gs>
              <a:gs pos="52000">
                <a:srgbClr val="E64461"/>
              </a:gs>
              <a:gs pos="81000">
                <a:srgbClr val="E64461"/>
              </a:gs>
              <a:gs pos="100000">
                <a:schemeClr val="tx1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Cube 10"/>
          <p:cNvSpPr/>
          <p:nvPr/>
        </p:nvSpPr>
        <p:spPr>
          <a:xfrm>
            <a:off x="7380312" y="5733256"/>
            <a:ext cx="720080" cy="720080"/>
          </a:xfrm>
          <a:prstGeom prst="cube">
            <a:avLst/>
          </a:prstGeom>
          <a:gradFill>
            <a:gsLst>
              <a:gs pos="41000">
                <a:schemeClr val="bg1"/>
              </a:gs>
              <a:gs pos="40000">
                <a:schemeClr val="bg1">
                  <a:lumMod val="95000"/>
                  <a:lumOff val="5000"/>
                </a:schemeClr>
              </a:gs>
              <a:gs pos="100000">
                <a:srgbClr val="8E8B8B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11" descr="CAUE.pn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01624" y="5922000"/>
            <a:ext cx="525600" cy="5256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cxnSp>
        <p:nvCxnSpPr>
          <p:cNvPr id="8" name="Connecteur droit 7"/>
          <p:cNvCxnSpPr/>
          <p:nvPr/>
        </p:nvCxnSpPr>
        <p:spPr>
          <a:xfrm flipV="1">
            <a:off x="7991872" y="5373216"/>
            <a:ext cx="1152128" cy="1152128"/>
          </a:xfrm>
          <a:prstGeom prst="line">
            <a:avLst/>
          </a:prstGeom>
          <a:ln w="222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0" y="6525344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H="1" flipV="1">
            <a:off x="6804248" y="116632"/>
            <a:ext cx="1122975" cy="599616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5"/>
          <p:cNvSpPr txBox="1">
            <a:spLocks/>
          </p:cNvSpPr>
          <p:nvPr/>
        </p:nvSpPr>
        <p:spPr>
          <a:xfrm>
            <a:off x="395536" y="2492896"/>
            <a:ext cx="6840760" cy="3600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fr-FR" sz="2500" b="1" i="0" u="sng" strike="noStrike" kern="1200" cap="small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Vocation Industrielle</a:t>
            </a:r>
            <a:r>
              <a:rPr kumimoji="0" lang="fr-FR" sz="2500" b="1" i="0" u="sng" strike="noStrike" kern="1200" cap="small" spc="0" normalizeH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fr-FR" sz="25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lang="fr-FR" sz="2500" b="1" baseline="0" dirty="0" smtClean="0">
              <a:solidFill>
                <a:schemeClr val="bg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fr-FR" sz="2500" i="1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Pourquoi s’installer sur ce site?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lang="fr-FR" sz="2500" i="1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Quelles</a:t>
            </a:r>
            <a:r>
              <a:rPr lang="fr-FR" sz="2500" i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sont les conséquences de cette installation?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fr-FR" sz="250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Pour quelles raisons l’activité cesse-t-elle?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lang="fr-FR" sz="2500" b="1" dirty="0" smtClean="0">
              <a:latin typeface="Calibri" pitchFamily="34" charset="0"/>
              <a:cs typeface="Calibri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lang="fr-FR" sz="25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323528" y="836712"/>
            <a:ext cx="8172400" cy="1584176"/>
          </a:xfrm>
          <a:prstGeom prst="rect">
            <a:avLst/>
          </a:prstGeom>
          <a:effectLst/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Déterminer une problématique</a:t>
            </a:r>
            <a:r>
              <a:rPr kumimoji="0" lang="fr-FR" sz="3500" b="0" i="0" u="none" strike="noStrike" kern="1200" cap="none" spc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par séquence</a:t>
            </a:r>
            <a:endParaRPr kumimoji="0" lang="fr-FR" sz="35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" name="Image 17" descr="IMGP35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620688"/>
            <a:ext cx="8173999" cy="58639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ZoneTexte 14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Partenariat | Mission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Territoire d’études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Méthode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Perspectives</a:t>
            </a:r>
          </a:p>
          <a:p>
            <a:pPr lvl="0">
              <a:spcBef>
                <a:spcPct val="0"/>
              </a:spcBef>
            </a:pP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			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&gt; Etape 5 : Problématiser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.</a:t>
            </a:r>
            <a:endParaRPr kumimoji="0" lang="fr-FR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srgbClr val="4BACC6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Partenariat | Mission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Territoire d’études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Méthode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Perspectives</a:t>
            </a:r>
          </a:p>
          <a:p>
            <a:pPr lvl="0">
              <a:spcBef>
                <a:spcPct val="0"/>
              </a:spcBef>
            </a:pP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			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&gt; Etape 5 : Problématiser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.</a:t>
            </a:r>
            <a:endParaRPr kumimoji="0" lang="fr-FR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srgbClr val="4BACC6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4" name="Titre 1"/>
          <p:cNvSpPr txBox="1">
            <a:spLocks noGrp="1"/>
          </p:cNvSpPr>
          <p:nvPr>
            <p:ph idx="1"/>
          </p:nvPr>
        </p:nvSpPr>
        <p:spPr>
          <a:xfrm>
            <a:off x="395536" y="764704"/>
            <a:ext cx="8229600" cy="1584176"/>
          </a:xfrm>
          <a:prstGeom prst="rect">
            <a:avLst/>
          </a:prstGeom>
          <a:effectLst/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METHODE pour transmettre la</a:t>
            </a:r>
            <a:r>
              <a:rPr kumimoji="0" lang="fr-FR" sz="3500" b="0" i="0" u="none" strike="noStrike" kern="1200" cap="none" spc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mémoire urbaine.</a:t>
            </a:r>
            <a:endParaRPr kumimoji="0" lang="fr-FR" sz="35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457200" y="2276872"/>
            <a:ext cx="6563072" cy="40324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lang="fr-FR" sz="2800" b="1" u="sng" cap="small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La période de Friche :</a:t>
            </a:r>
          </a:p>
          <a:p>
            <a:pPr marL="548640" marR="0" lvl="0" indent="-4114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Démantèlement / Démolition</a:t>
            </a:r>
          </a:p>
          <a:p>
            <a:pPr marL="548640" marR="0" lvl="0" indent="-4114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r>
              <a:rPr lang="fr-FR" sz="2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Conservation</a:t>
            </a:r>
          </a:p>
          <a:p>
            <a:pPr marL="548640" marR="0" lvl="0" indent="-4114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r>
              <a:rPr lang="fr-FR" sz="2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Etat des lieux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548640" marR="0" lvl="0" indent="-4114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r>
              <a:rPr lang="fr-FR" sz="2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Etudes?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7991872" y="5373216"/>
            <a:ext cx="1152128" cy="1152128"/>
          </a:xfrm>
          <a:prstGeom prst="line">
            <a:avLst/>
          </a:prstGeom>
          <a:ln w="222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6525344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H="1" flipV="1">
            <a:off x="6804248" y="116632"/>
            <a:ext cx="1122975" cy="599616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be 12"/>
          <p:cNvSpPr/>
          <p:nvPr/>
        </p:nvSpPr>
        <p:spPr>
          <a:xfrm rot="20734828">
            <a:off x="3970917" y="5852254"/>
            <a:ext cx="432048" cy="432048"/>
          </a:xfrm>
          <a:prstGeom prst="cube">
            <a:avLst/>
          </a:prstGeom>
          <a:gradFill>
            <a:gsLst>
              <a:gs pos="0">
                <a:srgbClr val="3F6C19"/>
              </a:gs>
              <a:gs pos="52000">
                <a:srgbClr val="5EA226"/>
              </a:gs>
              <a:gs pos="81000">
                <a:srgbClr val="7FD13B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Cube 13"/>
          <p:cNvSpPr/>
          <p:nvPr/>
        </p:nvSpPr>
        <p:spPr>
          <a:xfrm>
            <a:off x="3059832" y="5517232"/>
            <a:ext cx="242209" cy="242209"/>
          </a:xfrm>
          <a:prstGeom prst="cube">
            <a:avLst/>
          </a:prstGeom>
          <a:gradFill>
            <a:gsLst>
              <a:gs pos="0">
                <a:srgbClr val="E01E43"/>
              </a:gs>
              <a:gs pos="52000">
                <a:srgbClr val="E64461"/>
              </a:gs>
              <a:gs pos="81000">
                <a:srgbClr val="E64461"/>
              </a:gs>
              <a:gs pos="100000">
                <a:schemeClr val="tx1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5" name="Image 14" descr="friche-ledou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052736"/>
            <a:ext cx="8650420" cy="5498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ube 7"/>
          <p:cNvSpPr/>
          <p:nvPr/>
        </p:nvSpPr>
        <p:spPr>
          <a:xfrm>
            <a:off x="7380312" y="5733256"/>
            <a:ext cx="720080" cy="720080"/>
          </a:xfrm>
          <a:prstGeom prst="cube">
            <a:avLst/>
          </a:prstGeom>
          <a:gradFill>
            <a:gsLst>
              <a:gs pos="41000">
                <a:schemeClr val="bg1"/>
              </a:gs>
              <a:gs pos="40000">
                <a:schemeClr val="bg1">
                  <a:lumMod val="95000"/>
                  <a:lumOff val="5000"/>
                </a:schemeClr>
              </a:gs>
              <a:gs pos="100000">
                <a:srgbClr val="8E8B8B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 descr="CAUE.pn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01624" y="5922000"/>
            <a:ext cx="525600" cy="5256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1" name="Cube 10"/>
          <p:cNvSpPr/>
          <p:nvPr/>
        </p:nvSpPr>
        <p:spPr>
          <a:xfrm rot="247062">
            <a:off x="6101615" y="5678695"/>
            <a:ext cx="504056" cy="504056"/>
          </a:xfrm>
          <a:prstGeom prst="cube">
            <a:avLst/>
          </a:prstGeom>
          <a:gradFill>
            <a:gsLst>
              <a:gs pos="0">
                <a:srgbClr val="403152"/>
              </a:gs>
              <a:gs pos="52000">
                <a:srgbClr val="5F497A"/>
              </a:gs>
              <a:gs pos="81000">
                <a:srgbClr val="8064A2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Cube 11"/>
          <p:cNvSpPr/>
          <p:nvPr/>
        </p:nvSpPr>
        <p:spPr>
          <a:xfrm rot="552944">
            <a:off x="4963849" y="5549040"/>
            <a:ext cx="432048" cy="432048"/>
          </a:xfrm>
          <a:prstGeom prst="cube">
            <a:avLst/>
          </a:prstGeom>
          <a:gradFill>
            <a:gsLst>
              <a:gs pos="0">
                <a:srgbClr val="215868"/>
              </a:gs>
              <a:gs pos="52000">
                <a:srgbClr val="31849B"/>
              </a:gs>
              <a:gs pos="81000">
                <a:srgbClr val="4BACC6"/>
              </a:gs>
              <a:gs pos="100000">
                <a:schemeClr val="accent3">
                  <a:lumMod val="20000"/>
                  <a:lumOff val="80000"/>
                </a:schemeClr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Cube 15"/>
          <p:cNvSpPr/>
          <p:nvPr/>
        </p:nvSpPr>
        <p:spPr>
          <a:xfrm rot="20734828">
            <a:off x="3970918" y="5852253"/>
            <a:ext cx="432048" cy="432048"/>
          </a:xfrm>
          <a:prstGeom prst="cube">
            <a:avLst/>
          </a:prstGeom>
          <a:gradFill>
            <a:gsLst>
              <a:gs pos="0">
                <a:srgbClr val="3F6C19"/>
              </a:gs>
              <a:gs pos="52000">
                <a:srgbClr val="5EA226"/>
              </a:gs>
              <a:gs pos="81000">
                <a:srgbClr val="7FD13B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Cube 16"/>
          <p:cNvSpPr/>
          <p:nvPr/>
        </p:nvSpPr>
        <p:spPr>
          <a:xfrm>
            <a:off x="3059833" y="5517231"/>
            <a:ext cx="242209" cy="242209"/>
          </a:xfrm>
          <a:prstGeom prst="cube">
            <a:avLst/>
          </a:prstGeom>
          <a:gradFill>
            <a:gsLst>
              <a:gs pos="0">
                <a:srgbClr val="E01E43"/>
              </a:gs>
              <a:gs pos="52000">
                <a:srgbClr val="E64461"/>
              </a:gs>
              <a:gs pos="81000">
                <a:srgbClr val="E64461"/>
              </a:gs>
              <a:gs pos="100000">
                <a:schemeClr val="tx1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/>
          <p:cNvSpPr txBox="1">
            <a:spLocks noGrp="1"/>
          </p:cNvSpPr>
          <p:nvPr>
            <p:ph idx="1"/>
          </p:nvPr>
        </p:nvSpPr>
        <p:spPr>
          <a:xfrm>
            <a:off x="179512" y="1052736"/>
            <a:ext cx="4032448" cy="1584176"/>
          </a:xfrm>
          <a:prstGeom prst="rect">
            <a:avLst/>
          </a:prstGeom>
          <a:effectLst/>
        </p:spPr>
        <p:txBody>
          <a:bodyPr vert="horz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METHODE pour transmettre la</a:t>
            </a:r>
            <a:r>
              <a:rPr kumimoji="0" lang="fr-FR" sz="3500" b="0" i="0" u="none" strike="noStrike" kern="1200" cap="none" spc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mémoire urbaine.</a:t>
            </a:r>
            <a:endParaRPr kumimoji="0" lang="fr-FR" sz="35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467544" y="3068960"/>
            <a:ext cx="3754760" cy="33843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fr-FR" sz="2500" i="0" u="sng" strike="noStrike" kern="1200" cap="small" spc="0" normalizeH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Requalification</a:t>
            </a:r>
            <a:r>
              <a:rPr kumimoji="0" lang="fr-FR" sz="2500" i="0" u="sng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:</a:t>
            </a:r>
          </a:p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r>
              <a:rPr kumimoji="0" lang="fr-F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Acteurs</a:t>
            </a:r>
          </a:p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r>
              <a:rPr lang="fr-FR" sz="25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Projet</a:t>
            </a:r>
          </a:p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r>
              <a:rPr lang="fr-FR" sz="25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Objectifs</a:t>
            </a:r>
            <a:endParaRPr kumimoji="0" lang="fr-FR" sz="25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r>
              <a:rPr lang="fr-FR" sz="25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Phase de requalification</a:t>
            </a:r>
            <a:endParaRPr kumimoji="0" lang="fr-FR" sz="25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cxnSp>
        <p:nvCxnSpPr>
          <p:cNvPr id="17" name="Connecteur droit 16"/>
          <p:cNvCxnSpPr/>
          <p:nvPr/>
        </p:nvCxnSpPr>
        <p:spPr>
          <a:xfrm flipV="1">
            <a:off x="7991872" y="5373216"/>
            <a:ext cx="1152128" cy="1152128"/>
          </a:xfrm>
          <a:prstGeom prst="line">
            <a:avLst/>
          </a:prstGeom>
          <a:ln w="222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0" y="6525344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H="1" flipV="1">
            <a:off x="6804248" y="116632"/>
            <a:ext cx="1122975" cy="599616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 descr="6-etapes-de-l-intervention-de-l-EPF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764704"/>
            <a:ext cx="3732979" cy="6237312"/>
          </a:xfrm>
          <a:prstGeom prst="round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7" name="Image 26" descr="Plan de phasage EPF.png"/>
          <p:cNvPicPr>
            <a:picLocks noChangeAspect="1"/>
          </p:cNvPicPr>
          <p:nvPr/>
        </p:nvPicPr>
        <p:blipFill>
          <a:blip r:embed="rId3" cstate="print"/>
          <a:srcRect l="6032" b="5265"/>
          <a:stretch>
            <a:fillRect/>
          </a:stretch>
        </p:blipFill>
        <p:spPr>
          <a:xfrm>
            <a:off x="4283968" y="836712"/>
            <a:ext cx="4339177" cy="58610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ZoneTexte 8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Partenariat | Mission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Territoire d’études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Méthode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Perspectives</a:t>
            </a:r>
          </a:p>
          <a:p>
            <a:pPr lvl="0">
              <a:spcBef>
                <a:spcPct val="0"/>
              </a:spcBef>
            </a:pP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			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&gt; Etape 5 : Problématiser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.</a:t>
            </a:r>
            <a:endParaRPr kumimoji="0" lang="fr-FR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srgbClr val="4BACC6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 flipV="1">
            <a:off x="7991872" y="5373216"/>
            <a:ext cx="1152128" cy="1152128"/>
          </a:xfrm>
          <a:prstGeom prst="line">
            <a:avLst/>
          </a:prstGeom>
          <a:ln w="222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6525344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be 7"/>
          <p:cNvSpPr/>
          <p:nvPr/>
        </p:nvSpPr>
        <p:spPr>
          <a:xfrm>
            <a:off x="7380312" y="5733256"/>
            <a:ext cx="720080" cy="720080"/>
          </a:xfrm>
          <a:prstGeom prst="cube">
            <a:avLst/>
          </a:prstGeom>
          <a:gradFill>
            <a:gsLst>
              <a:gs pos="41000">
                <a:schemeClr val="bg1"/>
              </a:gs>
              <a:gs pos="40000">
                <a:schemeClr val="bg1">
                  <a:lumMod val="95000"/>
                  <a:lumOff val="5000"/>
                </a:schemeClr>
              </a:gs>
              <a:gs pos="100000">
                <a:srgbClr val="8E8B8B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 descr="CAUE.pn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01624" y="5922000"/>
            <a:ext cx="525600" cy="5256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5" name="Cube 14"/>
          <p:cNvSpPr/>
          <p:nvPr/>
        </p:nvSpPr>
        <p:spPr>
          <a:xfrm rot="20734828">
            <a:off x="4236409" y="6047070"/>
            <a:ext cx="235673" cy="226171"/>
          </a:xfrm>
          <a:prstGeom prst="cube">
            <a:avLst/>
          </a:prstGeom>
          <a:gradFill>
            <a:gsLst>
              <a:gs pos="0">
                <a:srgbClr val="3F6C19"/>
              </a:gs>
              <a:gs pos="52000">
                <a:srgbClr val="5EA226"/>
              </a:gs>
              <a:gs pos="81000">
                <a:srgbClr val="7FD13B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Cube 15"/>
          <p:cNvSpPr/>
          <p:nvPr/>
        </p:nvSpPr>
        <p:spPr>
          <a:xfrm>
            <a:off x="3563888" y="5877272"/>
            <a:ext cx="132120" cy="126793"/>
          </a:xfrm>
          <a:prstGeom prst="cube">
            <a:avLst/>
          </a:prstGeom>
          <a:gradFill>
            <a:gsLst>
              <a:gs pos="0">
                <a:srgbClr val="E01E43"/>
              </a:gs>
              <a:gs pos="52000">
                <a:srgbClr val="E64461"/>
              </a:gs>
              <a:gs pos="81000">
                <a:srgbClr val="E64461"/>
              </a:gs>
              <a:gs pos="100000">
                <a:schemeClr val="tx1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Cube 16"/>
          <p:cNvSpPr/>
          <p:nvPr/>
        </p:nvSpPr>
        <p:spPr>
          <a:xfrm rot="247062">
            <a:off x="6165295" y="6102827"/>
            <a:ext cx="274952" cy="263866"/>
          </a:xfrm>
          <a:prstGeom prst="cube">
            <a:avLst/>
          </a:prstGeom>
          <a:gradFill>
            <a:gsLst>
              <a:gs pos="0">
                <a:srgbClr val="403152"/>
              </a:gs>
              <a:gs pos="52000">
                <a:srgbClr val="5F497A"/>
              </a:gs>
              <a:gs pos="81000">
                <a:srgbClr val="8064A2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Cube 17"/>
          <p:cNvSpPr/>
          <p:nvPr/>
        </p:nvSpPr>
        <p:spPr>
          <a:xfrm rot="552944">
            <a:off x="5164653" y="5822677"/>
            <a:ext cx="235673" cy="226171"/>
          </a:xfrm>
          <a:prstGeom prst="cube">
            <a:avLst/>
          </a:prstGeom>
          <a:gradFill>
            <a:gsLst>
              <a:gs pos="0">
                <a:srgbClr val="215868"/>
              </a:gs>
              <a:gs pos="52000">
                <a:srgbClr val="31849B"/>
              </a:gs>
              <a:gs pos="81000">
                <a:srgbClr val="4BACC6"/>
              </a:gs>
              <a:gs pos="100000">
                <a:schemeClr val="accent3">
                  <a:lumMod val="20000"/>
                  <a:lumOff val="80000"/>
                </a:schemeClr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9" name="Connecteur droit 8"/>
          <p:cNvCxnSpPr/>
          <p:nvPr/>
        </p:nvCxnSpPr>
        <p:spPr>
          <a:xfrm flipH="1" flipV="1">
            <a:off x="6804248" y="116632"/>
            <a:ext cx="1122975" cy="599616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re 1"/>
          <p:cNvSpPr txBox="1">
            <a:spLocks noGrp="1"/>
          </p:cNvSpPr>
          <p:nvPr>
            <p:ph idx="1"/>
          </p:nvPr>
        </p:nvSpPr>
        <p:spPr>
          <a:xfrm>
            <a:off x="467544" y="764704"/>
            <a:ext cx="8229600" cy="1584176"/>
          </a:xfrm>
          <a:prstGeom prst="rect">
            <a:avLst/>
          </a:prstGeom>
          <a:effectLst/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METHODE pour transmettre la</a:t>
            </a:r>
            <a:r>
              <a:rPr kumimoji="0" lang="fr-FR" sz="3500" b="0" i="0" u="none" strike="noStrike" kern="1200" cap="none" spc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mémoire urbaine.</a:t>
            </a:r>
            <a:endParaRPr kumimoji="0" lang="fr-FR" sz="35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395536" y="2492896"/>
            <a:ext cx="8147248" cy="3600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fr-FR" sz="2500" i="0" u="sng" strike="noStrike" kern="1200" cap="small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L’Avenir</a:t>
            </a:r>
            <a:r>
              <a:rPr kumimoji="0" lang="fr-FR" sz="2500" i="0" u="sng" strike="noStrike" kern="1200" cap="small" spc="0" normalizeH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&amp; les Projets.</a:t>
            </a:r>
            <a:endParaRPr kumimoji="0" lang="fr-FR" sz="2500" i="0" u="sng" strike="noStrike" kern="1200" cap="small" spc="0" normalizeH="0" baseline="0" noProof="0" dirty="0" smtClean="0">
              <a:ln>
                <a:noFill/>
              </a:ln>
              <a:solidFill>
                <a:schemeClr val="bg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548640" marR="0" lvl="0" indent="-4114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r>
              <a:rPr kumimoji="0" lang="fr-F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Vision / Ambition / Stratégie.</a:t>
            </a:r>
          </a:p>
          <a:p>
            <a:pPr marL="548640" marR="0" lvl="0" indent="-4114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r>
              <a:rPr lang="fr-FR" sz="25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Enjeux / Potentialités.</a:t>
            </a:r>
          </a:p>
          <a:p>
            <a:pPr marL="548640" marR="0" lvl="0" indent="-4114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lang="fr-FR" sz="2500" i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Quel avenir pour le site?</a:t>
            </a:r>
          </a:p>
          <a:p>
            <a:pPr marL="548640" marR="0" lvl="0" indent="-4114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fr-FR" sz="25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Quelle</a:t>
            </a:r>
            <a:r>
              <a:rPr kumimoji="0" lang="fr-FR" sz="2500" b="0" i="1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place lui destine - t - on sur le territoire?</a:t>
            </a:r>
            <a:endParaRPr kumimoji="0" lang="fr-FR" sz="2500" b="0" i="1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Partenariat | Mission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Territoire d’études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Méthode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Perspectives</a:t>
            </a:r>
          </a:p>
          <a:p>
            <a:pPr lvl="0">
              <a:spcBef>
                <a:spcPct val="0"/>
              </a:spcBef>
            </a:pP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			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&gt; Etape 5 : Problématiser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.</a:t>
            </a:r>
            <a:endParaRPr kumimoji="0" lang="fr-FR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srgbClr val="4BACC6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 noGrp="1"/>
          </p:cNvSpPr>
          <p:nvPr>
            <p:ph idx="1"/>
          </p:nvPr>
        </p:nvSpPr>
        <p:spPr>
          <a:xfrm>
            <a:off x="395536" y="620688"/>
            <a:ext cx="8229600" cy="1584176"/>
          </a:xfrm>
          <a:prstGeom prst="rect">
            <a:avLst/>
          </a:prstGeom>
          <a:effectLst/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METHODE pour transmettre la</a:t>
            </a:r>
            <a:r>
              <a:rPr kumimoji="0" lang="fr-FR" sz="3500" b="0" i="0" u="none" strike="noStrike" kern="1200" cap="none" spc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mémoire urbaine.</a:t>
            </a:r>
            <a:endParaRPr kumimoji="0" lang="fr-FR" sz="35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457200" y="2276872"/>
            <a:ext cx="6563072" cy="40324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Etape 6 : Rédiger et transmettre le récit.</a:t>
            </a:r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7991872" y="5373216"/>
            <a:ext cx="1152128" cy="1152128"/>
          </a:xfrm>
          <a:prstGeom prst="line">
            <a:avLst/>
          </a:prstGeom>
          <a:ln w="222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6525344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H="1" flipV="1">
            <a:off x="6804248" y="116632"/>
            <a:ext cx="1122975" cy="599616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FicheMutatChabaud.png"/>
          <p:cNvPicPr>
            <a:picLocks noChangeAspect="1"/>
          </p:cNvPicPr>
          <p:nvPr/>
        </p:nvPicPr>
        <p:blipFill>
          <a:blip r:embed="rId2" cstate="print"/>
          <a:srcRect t="21650"/>
          <a:stretch>
            <a:fillRect/>
          </a:stretch>
        </p:blipFill>
        <p:spPr>
          <a:xfrm>
            <a:off x="179512" y="3140968"/>
            <a:ext cx="2088232" cy="3008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 descr="FicheMutatChabaud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3140968"/>
            <a:ext cx="4248472" cy="3022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 descr="4èmecouvChabau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4248" y="3140968"/>
            <a:ext cx="2086408" cy="2997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ZoneTexte 9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Partenariat | Mission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Territoire d’études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Méthode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Perspectives</a:t>
            </a:r>
          </a:p>
          <a:p>
            <a:pPr lvl="0">
              <a:spcBef>
                <a:spcPct val="0"/>
              </a:spcBef>
            </a:pP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			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&gt; Etape 6 : Rédiger et transmettre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.</a:t>
            </a:r>
            <a:endParaRPr kumimoji="0" lang="fr-FR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srgbClr val="4BACC6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0" y="6525344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be 5"/>
          <p:cNvSpPr/>
          <p:nvPr/>
        </p:nvSpPr>
        <p:spPr>
          <a:xfrm>
            <a:off x="7380312" y="5733256"/>
            <a:ext cx="720080" cy="720080"/>
          </a:xfrm>
          <a:prstGeom prst="cube">
            <a:avLst/>
          </a:prstGeom>
          <a:gradFill>
            <a:gsLst>
              <a:gs pos="41000">
                <a:schemeClr val="bg1"/>
              </a:gs>
              <a:gs pos="40000">
                <a:schemeClr val="bg1">
                  <a:lumMod val="95000"/>
                  <a:lumOff val="5000"/>
                </a:schemeClr>
              </a:gs>
              <a:gs pos="100000">
                <a:srgbClr val="8E8B8B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CAUE.pn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01624" y="5922000"/>
            <a:ext cx="525600" cy="5256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cxnSp>
        <p:nvCxnSpPr>
          <p:cNvPr id="8" name="Connecteur droit 7"/>
          <p:cNvCxnSpPr/>
          <p:nvPr/>
        </p:nvCxnSpPr>
        <p:spPr>
          <a:xfrm flipH="1" flipV="1">
            <a:off x="6804248" y="116632"/>
            <a:ext cx="1122975" cy="599616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be 8"/>
          <p:cNvSpPr/>
          <p:nvPr/>
        </p:nvSpPr>
        <p:spPr>
          <a:xfrm>
            <a:off x="8100392" y="5085184"/>
            <a:ext cx="360040" cy="360040"/>
          </a:xfrm>
          <a:prstGeom prst="cube">
            <a:avLst/>
          </a:prstGeom>
          <a:gradFill>
            <a:gsLst>
              <a:gs pos="0">
                <a:srgbClr val="403152"/>
              </a:gs>
              <a:gs pos="52000">
                <a:srgbClr val="5F497A"/>
              </a:gs>
              <a:gs pos="81000">
                <a:srgbClr val="8064A2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Cube 9"/>
          <p:cNvSpPr/>
          <p:nvPr/>
        </p:nvSpPr>
        <p:spPr>
          <a:xfrm>
            <a:off x="8604448" y="4509120"/>
            <a:ext cx="261848" cy="261848"/>
          </a:xfrm>
          <a:prstGeom prst="cube">
            <a:avLst/>
          </a:prstGeom>
          <a:gradFill>
            <a:gsLst>
              <a:gs pos="0">
                <a:srgbClr val="215868"/>
              </a:gs>
              <a:gs pos="52000">
                <a:srgbClr val="31849B"/>
              </a:gs>
              <a:gs pos="81000">
                <a:srgbClr val="4BACC6"/>
              </a:gs>
              <a:gs pos="100000">
                <a:schemeClr val="accent3">
                  <a:lumMod val="20000"/>
                  <a:lumOff val="80000"/>
                </a:schemeClr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Cube 10"/>
          <p:cNvSpPr/>
          <p:nvPr/>
        </p:nvSpPr>
        <p:spPr>
          <a:xfrm>
            <a:off x="8244408" y="4149080"/>
            <a:ext cx="163654" cy="163654"/>
          </a:xfrm>
          <a:prstGeom prst="cube">
            <a:avLst/>
          </a:prstGeom>
          <a:gradFill>
            <a:gsLst>
              <a:gs pos="0">
                <a:srgbClr val="3F6C19"/>
              </a:gs>
              <a:gs pos="52000">
                <a:srgbClr val="5EA226"/>
              </a:gs>
              <a:gs pos="81000">
                <a:srgbClr val="7FD13B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Cube 11"/>
          <p:cNvSpPr/>
          <p:nvPr/>
        </p:nvSpPr>
        <p:spPr>
          <a:xfrm>
            <a:off x="8676456" y="3501008"/>
            <a:ext cx="98193" cy="98193"/>
          </a:xfrm>
          <a:prstGeom prst="cube">
            <a:avLst/>
          </a:prstGeom>
          <a:gradFill>
            <a:gsLst>
              <a:gs pos="0">
                <a:srgbClr val="E01E43"/>
              </a:gs>
              <a:gs pos="52000">
                <a:srgbClr val="E64461"/>
              </a:gs>
              <a:gs pos="81000">
                <a:srgbClr val="E64461"/>
              </a:gs>
              <a:gs pos="100000">
                <a:schemeClr val="tx1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179512" y="764704"/>
            <a:ext cx="8640960" cy="1656184"/>
          </a:xfrm>
          <a:prstGeom prst="rect">
            <a:avLst/>
          </a:prstGeom>
          <a:effectLst/>
        </p:spPr>
        <p:txBody>
          <a:bodyPr vert="horz" anchor="ctr">
            <a:normAutofit fontScale="90000" lnSpcReduction="1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9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Un projet de partenariat pour transmettre la mémoire</a:t>
            </a:r>
            <a:r>
              <a:rPr kumimoji="0" lang="fr-FR" sz="3900" b="0" i="0" u="none" strike="noStrike" kern="1200" cap="none" spc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urbaine.</a:t>
            </a:r>
            <a:r>
              <a:rPr kumimoji="0" lang="fr-FR" sz="41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fr-FR" sz="41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fr-FR" sz="41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41805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50800" h="38100" prst="riblet"/>
            </a:sp3d>
          </a:bodyPr>
          <a:lstStyle/>
          <a:p>
            <a:pPr algn="l"/>
            <a:r>
              <a:rPr lang="fr-FR" sz="1800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Partenariat</a:t>
            </a:r>
            <a:r>
              <a:rPr lang="fr-FR" sz="180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| Mission | Territoire d’études | Méthode | Perspectives</a:t>
            </a:r>
            <a:endParaRPr lang="fr-FR" sz="1800" dirty="0">
              <a:ln w="17780" cmpd="sng">
                <a:noFill/>
                <a:prstDash val="solid"/>
                <a:miter lim="800000"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Espace réservé du contenu 2"/>
          <p:cNvSpPr>
            <a:spLocks noGrp="1"/>
          </p:cNvSpPr>
          <p:nvPr>
            <p:ph idx="1"/>
          </p:nvPr>
        </p:nvSpPr>
        <p:spPr>
          <a:xfrm>
            <a:off x="467544" y="2276872"/>
            <a:ext cx="6563072" cy="3384376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  <a:buNone/>
            </a:pPr>
            <a:r>
              <a:rPr lang="fr-FR" sz="25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Les trois grandes ambitions de l’EPF: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fr-FR" sz="25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Préserver et transmettre la mémoire de ce qui a été réalisé sur les sites requalifiés.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fr-FR" sz="25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Mettre en perspective les opérations de requalification de l’EPF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fr-FR" sz="25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Présenter les plus values apporté par l’EPF sur le territoire</a:t>
            </a:r>
          </a:p>
        </p:txBody>
      </p:sp>
      <p:pic>
        <p:nvPicPr>
          <p:cNvPr id="17" name="Image 16" descr="EPFlogo.jpg"/>
          <p:cNvPicPr>
            <a:picLocks noChangeAspect="1"/>
          </p:cNvPicPr>
          <p:nvPr/>
        </p:nvPicPr>
        <p:blipFill>
          <a:blip r:embed="rId3" cstate="print"/>
          <a:srcRect r="68900"/>
          <a:stretch>
            <a:fillRect/>
          </a:stretch>
        </p:blipFill>
        <p:spPr>
          <a:xfrm>
            <a:off x="4572000" y="5373216"/>
            <a:ext cx="1498952" cy="792088"/>
          </a:xfrm>
          <a:prstGeom prst="rect">
            <a:avLst/>
          </a:prstGeom>
          <a:effectLst>
            <a:outerShdw blurRad="152400" dist="88900" dir="5400000" sx="90000" sy="-19000" rotWithShape="0">
              <a:prstClr val="black">
                <a:alpha val="15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 flipV="1">
            <a:off x="7991872" y="5373216"/>
            <a:ext cx="1152128" cy="1152128"/>
          </a:xfrm>
          <a:prstGeom prst="line">
            <a:avLst/>
          </a:prstGeom>
          <a:ln w="222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6525344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be 7"/>
          <p:cNvSpPr/>
          <p:nvPr/>
        </p:nvSpPr>
        <p:spPr>
          <a:xfrm>
            <a:off x="7380312" y="5733256"/>
            <a:ext cx="720080" cy="720080"/>
          </a:xfrm>
          <a:prstGeom prst="cube">
            <a:avLst/>
          </a:prstGeom>
          <a:gradFill>
            <a:gsLst>
              <a:gs pos="41000">
                <a:schemeClr val="bg1"/>
              </a:gs>
              <a:gs pos="40000">
                <a:schemeClr val="bg1">
                  <a:lumMod val="95000"/>
                  <a:lumOff val="5000"/>
                </a:schemeClr>
              </a:gs>
              <a:gs pos="100000">
                <a:srgbClr val="8E8B8B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9" name="Connecteur droit 8"/>
          <p:cNvCxnSpPr/>
          <p:nvPr/>
        </p:nvCxnSpPr>
        <p:spPr>
          <a:xfrm flipH="1" flipV="1">
            <a:off x="6804248" y="116632"/>
            <a:ext cx="1122975" cy="599616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CAUE.pn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01624" y="5922000"/>
            <a:ext cx="525600" cy="5256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" name="Titre 1"/>
          <p:cNvSpPr txBox="1">
            <a:spLocks noGrp="1"/>
          </p:cNvSpPr>
          <p:nvPr>
            <p:ph idx="1"/>
          </p:nvPr>
        </p:nvSpPr>
        <p:spPr>
          <a:xfrm>
            <a:off x="467544" y="908720"/>
            <a:ext cx="2520280" cy="1584176"/>
          </a:xfrm>
          <a:prstGeom prst="rect">
            <a:avLst/>
          </a:prstGeom>
          <a:effectLst/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Les Fiches Mutation</a:t>
            </a:r>
            <a:r>
              <a:rPr kumimoji="0" lang="fr-FR" sz="41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.</a:t>
            </a:r>
            <a:endParaRPr kumimoji="0" lang="fr-FR" sz="41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Image 4" descr="MutationV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764704"/>
            <a:ext cx="4339702" cy="6093296"/>
          </a:xfrm>
          <a:prstGeom prst="rect">
            <a:avLst/>
          </a:prstGeom>
        </p:spPr>
      </p:pic>
      <p:sp>
        <p:nvSpPr>
          <p:cNvPr id="11" name="Cube 10"/>
          <p:cNvSpPr/>
          <p:nvPr/>
        </p:nvSpPr>
        <p:spPr>
          <a:xfrm>
            <a:off x="1331640" y="5085184"/>
            <a:ext cx="1058808" cy="963384"/>
          </a:xfrm>
          <a:prstGeom prst="cube">
            <a:avLst/>
          </a:prstGeom>
          <a:gradFill>
            <a:gsLst>
              <a:gs pos="41000">
                <a:schemeClr val="bg1"/>
              </a:gs>
              <a:gs pos="40000">
                <a:schemeClr val="bg1">
                  <a:lumMod val="95000"/>
                  <a:lumOff val="5000"/>
                </a:schemeClr>
              </a:gs>
              <a:gs pos="100000">
                <a:srgbClr val="8E8B8B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Cube 12"/>
          <p:cNvSpPr/>
          <p:nvPr/>
        </p:nvSpPr>
        <p:spPr>
          <a:xfrm>
            <a:off x="827584" y="4077072"/>
            <a:ext cx="529404" cy="481692"/>
          </a:xfrm>
          <a:prstGeom prst="cube">
            <a:avLst/>
          </a:prstGeom>
          <a:gradFill>
            <a:gsLst>
              <a:gs pos="0">
                <a:srgbClr val="403152"/>
              </a:gs>
              <a:gs pos="52000">
                <a:srgbClr val="5F497A"/>
              </a:gs>
              <a:gs pos="81000">
                <a:srgbClr val="8064A2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Cube 13"/>
          <p:cNvSpPr/>
          <p:nvPr/>
        </p:nvSpPr>
        <p:spPr>
          <a:xfrm>
            <a:off x="1907704" y="3573016"/>
            <a:ext cx="385022" cy="350322"/>
          </a:xfrm>
          <a:prstGeom prst="cube">
            <a:avLst/>
          </a:prstGeom>
          <a:gradFill>
            <a:gsLst>
              <a:gs pos="0">
                <a:srgbClr val="215868"/>
              </a:gs>
              <a:gs pos="52000">
                <a:srgbClr val="31849B"/>
              </a:gs>
              <a:gs pos="81000">
                <a:srgbClr val="4BACC6"/>
              </a:gs>
              <a:gs pos="100000">
                <a:schemeClr val="accent3">
                  <a:lumMod val="20000"/>
                  <a:lumOff val="80000"/>
                </a:schemeClr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Cube 14"/>
          <p:cNvSpPr/>
          <p:nvPr/>
        </p:nvSpPr>
        <p:spPr>
          <a:xfrm>
            <a:off x="1547664" y="2852936"/>
            <a:ext cx="240637" cy="218950"/>
          </a:xfrm>
          <a:prstGeom prst="cube">
            <a:avLst/>
          </a:prstGeom>
          <a:gradFill>
            <a:gsLst>
              <a:gs pos="0">
                <a:srgbClr val="3F6C19"/>
              </a:gs>
              <a:gs pos="52000">
                <a:srgbClr val="5EA226"/>
              </a:gs>
              <a:gs pos="81000">
                <a:srgbClr val="7FD13B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Cube 15"/>
          <p:cNvSpPr/>
          <p:nvPr/>
        </p:nvSpPr>
        <p:spPr>
          <a:xfrm>
            <a:off x="2195736" y="2420888"/>
            <a:ext cx="144383" cy="131371"/>
          </a:xfrm>
          <a:prstGeom prst="cube">
            <a:avLst/>
          </a:prstGeom>
          <a:gradFill>
            <a:gsLst>
              <a:gs pos="0">
                <a:srgbClr val="E01E43"/>
              </a:gs>
              <a:gs pos="52000">
                <a:srgbClr val="E64461"/>
              </a:gs>
              <a:gs pos="81000">
                <a:srgbClr val="E64461"/>
              </a:gs>
              <a:gs pos="100000">
                <a:schemeClr val="tx1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 descr="MutationVal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692696"/>
            <a:ext cx="8352928" cy="6165304"/>
          </a:xfrm>
          <a:prstGeom prst="rect">
            <a:avLst/>
          </a:prstGeom>
        </p:spPr>
      </p:pic>
      <p:pic>
        <p:nvPicPr>
          <p:cNvPr id="19" name="Image 18" descr="4èmeCouvV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620688"/>
            <a:ext cx="4387888" cy="6237312"/>
          </a:xfrm>
          <a:prstGeom prst="rect">
            <a:avLst/>
          </a:prstGeom>
        </p:spPr>
      </p:pic>
      <p:pic>
        <p:nvPicPr>
          <p:cNvPr id="20" name="Image 19" descr="FicheMutatChabaud.png"/>
          <p:cNvPicPr>
            <a:picLocks noChangeAspect="1"/>
          </p:cNvPicPr>
          <p:nvPr/>
        </p:nvPicPr>
        <p:blipFill>
          <a:blip r:embed="rId6" cstate="print"/>
          <a:srcRect t="21650"/>
          <a:stretch>
            <a:fillRect/>
          </a:stretch>
        </p:blipFill>
        <p:spPr>
          <a:xfrm>
            <a:off x="4384116" y="620688"/>
            <a:ext cx="4329087" cy="6237312"/>
          </a:xfrm>
          <a:prstGeom prst="rect">
            <a:avLst/>
          </a:prstGeom>
        </p:spPr>
      </p:pic>
      <p:pic>
        <p:nvPicPr>
          <p:cNvPr id="21" name="Image 20" descr="FicheMutatChabaud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7" y="692696"/>
            <a:ext cx="8316416" cy="6165304"/>
          </a:xfrm>
          <a:prstGeom prst="rect">
            <a:avLst/>
          </a:prstGeom>
        </p:spPr>
      </p:pic>
      <p:pic>
        <p:nvPicPr>
          <p:cNvPr id="23" name="Image 22" descr="Projet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11960" y="620688"/>
            <a:ext cx="4515495" cy="6237312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itre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Partenariat | Mission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Territoire d’études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Méthode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Perspectives</a:t>
            </a:r>
          </a:p>
          <a:p>
            <a:pPr lvl="0">
              <a:spcBef>
                <a:spcPct val="0"/>
              </a:spcBef>
            </a:pP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			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&gt; Etape 6 : Rédiger et transmettre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.</a:t>
            </a:r>
            <a:endParaRPr kumimoji="0" lang="fr-FR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srgbClr val="4BACC6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 noGrp="1"/>
          </p:cNvSpPr>
          <p:nvPr>
            <p:ph idx="1"/>
          </p:nvPr>
        </p:nvSpPr>
        <p:spPr>
          <a:xfrm>
            <a:off x="395536" y="332656"/>
            <a:ext cx="8229600" cy="1584176"/>
          </a:xfrm>
          <a:prstGeom prst="rect">
            <a:avLst/>
          </a:prstGeom>
          <a:effectLst/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Perspectives pour la méthode.</a:t>
            </a:r>
            <a:endParaRPr kumimoji="0" lang="fr-FR" sz="35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457200" y="2276872"/>
            <a:ext cx="6563072" cy="40324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Explorer les autres formats identifiés.</a:t>
            </a:r>
          </a:p>
          <a:p>
            <a:pPr marL="548640" marR="0" lvl="0" indent="-4114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r>
              <a:rPr lang="fr-FR" sz="2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Glossaire.</a:t>
            </a:r>
          </a:p>
          <a:p>
            <a:pPr marL="548640" marR="0" lvl="0" indent="-4114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r>
              <a:rPr lang="fr-FR" sz="2800" noProof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Répertoire des acteurs.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548640" marR="0" lvl="0" indent="-4114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r>
              <a:rPr lang="fr-FR" sz="2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Bibliographie.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548640" marR="0" lvl="0" indent="-4114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tabLst/>
              <a:defRPr/>
            </a:pPr>
            <a:r>
              <a:rPr lang="fr-FR" sz="2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Interprétations cartographiques.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7991872" y="5373216"/>
            <a:ext cx="1152128" cy="1152128"/>
          </a:xfrm>
          <a:prstGeom prst="line">
            <a:avLst/>
          </a:prstGeom>
          <a:ln w="222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6525344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be 7"/>
          <p:cNvSpPr/>
          <p:nvPr/>
        </p:nvSpPr>
        <p:spPr>
          <a:xfrm>
            <a:off x="7380312" y="5733256"/>
            <a:ext cx="720080" cy="720080"/>
          </a:xfrm>
          <a:prstGeom prst="cube">
            <a:avLst/>
          </a:prstGeom>
          <a:gradFill>
            <a:gsLst>
              <a:gs pos="41000">
                <a:schemeClr val="bg1"/>
              </a:gs>
              <a:gs pos="40000">
                <a:schemeClr val="bg1">
                  <a:lumMod val="95000"/>
                  <a:lumOff val="5000"/>
                </a:schemeClr>
              </a:gs>
              <a:gs pos="100000">
                <a:srgbClr val="8E8B8B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9" name="Connecteur droit 8"/>
          <p:cNvCxnSpPr/>
          <p:nvPr/>
        </p:nvCxnSpPr>
        <p:spPr>
          <a:xfrm flipH="1" flipV="1">
            <a:off x="6804248" y="116632"/>
            <a:ext cx="1122975" cy="599616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CAUE.pn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01624" y="5922000"/>
            <a:ext cx="525600" cy="5256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1" name="Cube 10"/>
          <p:cNvSpPr/>
          <p:nvPr/>
        </p:nvSpPr>
        <p:spPr>
          <a:xfrm rot="247062">
            <a:off x="6101615" y="5678695"/>
            <a:ext cx="504056" cy="504056"/>
          </a:xfrm>
          <a:prstGeom prst="cube">
            <a:avLst/>
          </a:prstGeom>
          <a:gradFill>
            <a:gsLst>
              <a:gs pos="0">
                <a:srgbClr val="403152"/>
              </a:gs>
              <a:gs pos="52000">
                <a:srgbClr val="5F497A"/>
              </a:gs>
              <a:gs pos="81000">
                <a:srgbClr val="8064A2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Cube 11"/>
          <p:cNvSpPr/>
          <p:nvPr/>
        </p:nvSpPr>
        <p:spPr>
          <a:xfrm rot="552944">
            <a:off x="4963849" y="5549040"/>
            <a:ext cx="432048" cy="432048"/>
          </a:xfrm>
          <a:prstGeom prst="cube">
            <a:avLst/>
          </a:prstGeom>
          <a:gradFill>
            <a:gsLst>
              <a:gs pos="0">
                <a:srgbClr val="215868"/>
              </a:gs>
              <a:gs pos="52000">
                <a:srgbClr val="31849B"/>
              </a:gs>
              <a:gs pos="81000">
                <a:srgbClr val="4BACC6"/>
              </a:gs>
              <a:gs pos="100000">
                <a:schemeClr val="accent3">
                  <a:lumMod val="20000"/>
                  <a:lumOff val="80000"/>
                </a:schemeClr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Cube 12"/>
          <p:cNvSpPr/>
          <p:nvPr/>
        </p:nvSpPr>
        <p:spPr>
          <a:xfrm rot="20734828">
            <a:off x="3970917" y="5852254"/>
            <a:ext cx="432048" cy="432048"/>
          </a:xfrm>
          <a:prstGeom prst="cube">
            <a:avLst/>
          </a:prstGeom>
          <a:gradFill>
            <a:gsLst>
              <a:gs pos="0">
                <a:srgbClr val="3F6C19"/>
              </a:gs>
              <a:gs pos="52000">
                <a:srgbClr val="5EA226"/>
              </a:gs>
              <a:gs pos="81000">
                <a:srgbClr val="7FD13B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Cube 13"/>
          <p:cNvSpPr/>
          <p:nvPr/>
        </p:nvSpPr>
        <p:spPr>
          <a:xfrm>
            <a:off x="3059832" y="5517232"/>
            <a:ext cx="242209" cy="242209"/>
          </a:xfrm>
          <a:prstGeom prst="cube">
            <a:avLst/>
          </a:prstGeom>
          <a:gradFill>
            <a:gsLst>
              <a:gs pos="0">
                <a:srgbClr val="E01E43"/>
              </a:gs>
              <a:gs pos="52000">
                <a:srgbClr val="E64461"/>
              </a:gs>
              <a:gs pos="81000">
                <a:srgbClr val="E64461"/>
              </a:gs>
              <a:gs pos="100000">
                <a:schemeClr val="tx1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Partenariat | Mission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Territoire d’études | Méthode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| </a:t>
            </a:r>
            <a:r>
              <a:rPr kumimoji="0" lang="fr-FR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srgbClr val="8064A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Perspectives</a:t>
            </a:r>
          </a:p>
          <a:p>
            <a:pPr lvl="0">
              <a:spcBef>
                <a:spcPct val="0"/>
              </a:spcBef>
            </a:pP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			</a:t>
            </a:r>
            <a:r>
              <a:rPr lang="fr-FR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BACC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	</a:t>
            </a:r>
            <a:endParaRPr kumimoji="0" lang="fr-FR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srgbClr val="4BACC6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rme libre 27"/>
          <p:cNvSpPr/>
          <p:nvPr/>
        </p:nvSpPr>
        <p:spPr>
          <a:xfrm>
            <a:off x="-130628" y="620688"/>
            <a:ext cx="9274628" cy="1042609"/>
          </a:xfrm>
          <a:custGeom>
            <a:avLst/>
            <a:gdLst>
              <a:gd name="connsiteX0" fmla="*/ 0 w 9274628"/>
              <a:gd name="connsiteY0" fmla="*/ 747486 h 1042609"/>
              <a:gd name="connsiteX1" fmla="*/ 783771 w 9274628"/>
              <a:gd name="connsiteY1" fmla="*/ 1023257 h 1042609"/>
              <a:gd name="connsiteX2" fmla="*/ 1857828 w 9274628"/>
              <a:gd name="connsiteY2" fmla="*/ 631371 h 1042609"/>
              <a:gd name="connsiteX3" fmla="*/ 2844800 w 9274628"/>
              <a:gd name="connsiteY3" fmla="*/ 544286 h 1042609"/>
              <a:gd name="connsiteX4" fmla="*/ 3904342 w 9274628"/>
              <a:gd name="connsiteY4" fmla="*/ 936171 h 1042609"/>
              <a:gd name="connsiteX5" fmla="*/ 4542971 w 9274628"/>
              <a:gd name="connsiteY5" fmla="*/ 1037771 h 1042609"/>
              <a:gd name="connsiteX6" fmla="*/ 5138057 w 9274628"/>
              <a:gd name="connsiteY6" fmla="*/ 965200 h 1042609"/>
              <a:gd name="connsiteX7" fmla="*/ 5718628 w 9274628"/>
              <a:gd name="connsiteY7" fmla="*/ 791029 h 1042609"/>
              <a:gd name="connsiteX8" fmla="*/ 6429828 w 9274628"/>
              <a:gd name="connsiteY8" fmla="*/ 500743 h 1042609"/>
              <a:gd name="connsiteX9" fmla="*/ 7358742 w 9274628"/>
              <a:gd name="connsiteY9" fmla="*/ 79829 h 1042609"/>
              <a:gd name="connsiteX10" fmla="*/ 8244114 w 9274628"/>
              <a:gd name="connsiteY10" fmla="*/ 65314 h 1042609"/>
              <a:gd name="connsiteX11" fmla="*/ 9274628 w 9274628"/>
              <a:gd name="connsiteY11" fmla="*/ 471714 h 104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4628" h="1042609">
                <a:moveTo>
                  <a:pt x="0" y="747486"/>
                </a:moveTo>
                <a:cubicBezTo>
                  <a:pt x="237066" y="895047"/>
                  <a:pt x="474133" y="1042609"/>
                  <a:pt x="783771" y="1023257"/>
                </a:cubicBezTo>
                <a:cubicBezTo>
                  <a:pt x="1093409" y="1003905"/>
                  <a:pt x="1514323" y="711199"/>
                  <a:pt x="1857828" y="631371"/>
                </a:cubicBezTo>
                <a:cubicBezTo>
                  <a:pt x="2201333" y="551543"/>
                  <a:pt x="2503714" y="493486"/>
                  <a:pt x="2844800" y="544286"/>
                </a:cubicBezTo>
                <a:cubicBezTo>
                  <a:pt x="3185886" y="595086"/>
                  <a:pt x="3621314" y="853924"/>
                  <a:pt x="3904342" y="936171"/>
                </a:cubicBezTo>
                <a:cubicBezTo>
                  <a:pt x="4187371" y="1018419"/>
                  <a:pt x="4337352" y="1032933"/>
                  <a:pt x="4542971" y="1037771"/>
                </a:cubicBezTo>
                <a:cubicBezTo>
                  <a:pt x="4748590" y="1042609"/>
                  <a:pt x="4942114" y="1006324"/>
                  <a:pt x="5138057" y="965200"/>
                </a:cubicBezTo>
                <a:cubicBezTo>
                  <a:pt x="5334000" y="924076"/>
                  <a:pt x="5503333" y="868438"/>
                  <a:pt x="5718628" y="791029"/>
                </a:cubicBezTo>
                <a:cubicBezTo>
                  <a:pt x="5933923" y="713620"/>
                  <a:pt x="6156476" y="619276"/>
                  <a:pt x="6429828" y="500743"/>
                </a:cubicBezTo>
                <a:cubicBezTo>
                  <a:pt x="6703180" y="382210"/>
                  <a:pt x="7056361" y="152401"/>
                  <a:pt x="7358742" y="79829"/>
                </a:cubicBezTo>
                <a:cubicBezTo>
                  <a:pt x="7661123" y="7257"/>
                  <a:pt x="7924800" y="0"/>
                  <a:pt x="8244114" y="65314"/>
                </a:cubicBezTo>
                <a:cubicBezTo>
                  <a:pt x="8563428" y="130628"/>
                  <a:pt x="9083523" y="416076"/>
                  <a:pt x="9274628" y="471714"/>
                </a:cubicBezTo>
              </a:path>
            </a:pathLst>
          </a:custGeom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 descr="TramwayValenciennesSite.jpg"/>
          <p:cNvPicPr>
            <a:picLocks noChangeAspect="1"/>
          </p:cNvPicPr>
          <p:nvPr/>
        </p:nvPicPr>
        <p:blipFill>
          <a:blip r:embed="rId2" cstate="print"/>
          <a:srcRect l="3704" r="5556"/>
          <a:stretch>
            <a:fillRect/>
          </a:stretch>
        </p:blipFill>
        <p:spPr>
          <a:xfrm rot="21100539">
            <a:off x="6361714" y="1594704"/>
            <a:ext cx="2655121" cy="1949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24" name="Image 23" descr="filiere-produit-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708355">
            <a:off x="3061897" y="1646318"/>
            <a:ext cx="3168352" cy="1755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23" name="Image 22" descr="serre-numerique-valenciennes.jpg"/>
          <p:cNvPicPr>
            <a:picLocks noChangeAspect="1"/>
          </p:cNvPicPr>
          <p:nvPr/>
        </p:nvPicPr>
        <p:blipFill>
          <a:blip r:embed="rId4" cstate="print"/>
          <a:srcRect b="13537"/>
          <a:stretch>
            <a:fillRect/>
          </a:stretch>
        </p:blipFill>
        <p:spPr>
          <a:xfrm rot="21170373">
            <a:off x="3887941" y="3546390"/>
            <a:ext cx="3159735" cy="1931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4" name="Titre 1"/>
          <p:cNvSpPr txBox="1">
            <a:spLocks noGrp="1"/>
          </p:cNvSpPr>
          <p:nvPr>
            <p:ph idx="1"/>
          </p:nvPr>
        </p:nvSpPr>
        <p:spPr>
          <a:xfrm>
            <a:off x="467544" y="-243408"/>
            <a:ext cx="8229600" cy="1584176"/>
          </a:xfrm>
          <a:prstGeom prst="rect">
            <a:avLst/>
          </a:prstGeom>
          <a:effectLst/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1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Conclusion.</a:t>
            </a:r>
            <a:endParaRPr kumimoji="0" lang="fr-FR" sz="41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7991872" y="5373216"/>
            <a:ext cx="1152128" cy="1152128"/>
          </a:xfrm>
          <a:prstGeom prst="line">
            <a:avLst/>
          </a:prstGeom>
          <a:ln w="222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6525344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be 7"/>
          <p:cNvSpPr/>
          <p:nvPr/>
        </p:nvSpPr>
        <p:spPr>
          <a:xfrm>
            <a:off x="7380312" y="5733256"/>
            <a:ext cx="720080" cy="720080"/>
          </a:xfrm>
          <a:prstGeom prst="cube">
            <a:avLst/>
          </a:prstGeom>
          <a:gradFill>
            <a:gsLst>
              <a:gs pos="41000">
                <a:schemeClr val="bg1"/>
              </a:gs>
              <a:gs pos="40000">
                <a:schemeClr val="bg1">
                  <a:lumMod val="95000"/>
                  <a:lumOff val="5000"/>
                </a:schemeClr>
              </a:gs>
              <a:gs pos="100000">
                <a:srgbClr val="8E8B8B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9" name="Connecteur droit 8"/>
          <p:cNvCxnSpPr/>
          <p:nvPr/>
        </p:nvCxnSpPr>
        <p:spPr>
          <a:xfrm flipH="1" flipV="1">
            <a:off x="6804248" y="116632"/>
            <a:ext cx="1122975" cy="599616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CAUE.pn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01624" y="5922000"/>
            <a:ext cx="525600" cy="5256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6" name="Image 15" descr="chevalementLedoux-entrée-sentier-www.patrimoine-minier.f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342664">
            <a:off x="251147" y="1739805"/>
            <a:ext cx="3044598" cy="2029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17" name="Cube 16"/>
          <p:cNvSpPr/>
          <p:nvPr/>
        </p:nvSpPr>
        <p:spPr>
          <a:xfrm>
            <a:off x="8100392" y="5085184"/>
            <a:ext cx="360040" cy="360040"/>
          </a:xfrm>
          <a:prstGeom prst="cube">
            <a:avLst/>
          </a:prstGeom>
          <a:gradFill>
            <a:gsLst>
              <a:gs pos="0">
                <a:srgbClr val="403152"/>
              </a:gs>
              <a:gs pos="52000">
                <a:srgbClr val="5F497A"/>
              </a:gs>
              <a:gs pos="81000">
                <a:srgbClr val="8064A2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Cube 17"/>
          <p:cNvSpPr/>
          <p:nvPr/>
        </p:nvSpPr>
        <p:spPr>
          <a:xfrm>
            <a:off x="8604448" y="4509120"/>
            <a:ext cx="261848" cy="261848"/>
          </a:xfrm>
          <a:prstGeom prst="cube">
            <a:avLst/>
          </a:prstGeom>
          <a:gradFill>
            <a:gsLst>
              <a:gs pos="0">
                <a:srgbClr val="215868"/>
              </a:gs>
              <a:gs pos="52000">
                <a:srgbClr val="31849B"/>
              </a:gs>
              <a:gs pos="81000">
                <a:srgbClr val="4BACC6"/>
              </a:gs>
              <a:gs pos="100000">
                <a:schemeClr val="accent3">
                  <a:lumMod val="20000"/>
                  <a:lumOff val="80000"/>
                </a:schemeClr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Cube 18"/>
          <p:cNvSpPr/>
          <p:nvPr/>
        </p:nvSpPr>
        <p:spPr>
          <a:xfrm>
            <a:off x="8244408" y="4149080"/>
            <a:ext cx="163654" cy="163654"/>
          </a:xfrm>
          <a:prstGeom prst="cube">
            <a:avLst/>
          </a:prstGeom>
          <a:gradFill>
            <a:gsLst>
              <a:gs pos="0">
                <a:srgbClr val="3F6C19"/>
              </a:gs>
              <a:gs pos="52000">
                <a:srgbClr val="5EA226"/>
              </a:gs>
              <a:gs pos="81000">
                <a:srgbClr val="7FD13B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Cube 19"/>
          <p:cNvSpPr/>
          <p:nvPr/>
        </p:nvSpPr>
        <p:spPr>
          <a:xfrm>
            <a:off x="8676456" y="3501008"/>
            <a:ext cx="98193" cy="98193"/>
          </a:xfrm>
          <a:prstGeom prst="cube">
            <a:avLst/>
          </a:prstGeom>
          <a:gradFill>
            <a:gsLst>
              <a:gs pos="0">
                <a:srgbClr val="E01E43"/>
              </a:gs>
              <a:gs pos="52000">
                <a:srgbClr val="E64461"/>
              </a:gs>
              <a:gs pos="81000">
                <a:srgbClr val="E64461"/>
              </a:gs>
              <a:gs pos="100000">
                <a:schemeClr val="tx1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2" name="Image 21" descr="Anzin_friche_Vallourec_2.jpg"/>
          <p:cNvPicPr>
            <a:picLocks noChangeAspect="1"/>
          </p:cNvPicPr>
          <p:nvPr/>
        </p:nvPicPr>
        <p:blipFill>
          <a:blip r:embed="rId7" cstate="print"/>
          <a:srcRect t="15872" r="6609"/>
          <a:stretch>
            <a:fillRect/>
          </a:stretch>
        </p:blipFill>
        <p:spPr>
          <a:xfrm rot="509333">
            <a:off x="958928" y="3852474"/>
            <a:ext cx="2959003" cy="1999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26" name="Image 25" descr="CAU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83768" y="260648"/>
            <a:ext cx="499122" cy="499122"/>
          </a:xfrm>
          <a:prstGeom prst="rect">
            <a:avLst/>
          </a:prstGeom>
          <a:effectLst>
            <a:outerShdw blurRad="152400" dist="889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27" name="Image 26" descr="EPFlogo.jpg"/>
          <p:cNvPicPr>
            <a:picLocks noChangeAspect="1"/>
          </p:cNvPicPr>
          <p:nvPr/>
        </p:nvPicPr>
        <p:blipFill>
          <a:blip r:embed="rId9" cstate="print"/>
          <a:srcRect r="68900"/>
          <a:stretch>
            <a:fillRect/>
          </a:stretch>
        </p:blipFill>
        <p:spPr>
          <a:xfrm>
            <a:off x="6228184" y="260648"/>
            <a:ext cx="922888" cy="476913"/>
          </a:xfrm>
          <a:prstGeom prst="rect">
            <a:avLst/>
          </a:prstGeom>
          <a:effectLst>
            <a:outerShdw blurRad="152400" dist="889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21" name="ZoneTexte 20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 flipV="1">
            <a:off x="7991872" y="5373216"/>
            <a:ext cx="1152128" cy="1152128"/>
          </a:xfrm>
          <a:prstGeom prst="line">
            <a:avLst/>
          </a:prstGeom>
          <a:ln w="222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6525344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be 7"/>
          <p:cNvSpPr/>
          <p:nvPr/>
        </p:nvSpPr>
        <p:spPr>
          <a:xfrm>
            <a:off x="7380312" y="5733256"/>
            <a:ext cx="720080" cy="720080"/>
          </a:xfrm>
          <a:prstGeom prst="cube">
            <a:avLst/>
          </a:prstGeom>
          <a:gradFill>
            <a:gsLst>
              <a:gs pos="41000">
                <a:schemeClr val="bg1"/>
              </a:gs>
              <a:gs pos="40000">
                <a:schemeClr val="bg1">
                  <a:lumMod val="95000"/>
                  <a:lumOff val="5000"/>
                </a:schemeClr>
              </a:gs>
              <a:gs pos="100000">
                <a:srgbClr val="8E8B8B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 descr="CAUE.pn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01624" y="5922000"/>
            <a:ext cx="525600" cy="5256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0" name="Cube 9"/>
          <p:cNvSpPr/>
          <p:nvPr/>
        </p:nvSpPr>
        <p:spPr>
          <a:xfrm rot="20734828">
            <a:off x="4236409" y="6047070"/>
            <a:ext cx="235673" cy="226171"/>
          </a:xfrm>
          <a:prstGeom prst="cube">
            <a:avLst/>
          </a:prstGeom>
          <a:gradFill>
            <a:gsLst>
              <a:gs pos="0">
                <a:srgbClr val="3F6C19"/>
              </a:gs>
              <a:gs pos="52000">
                <a:srgbClr val="5EA226"/>
              </a:gs>
              <a:gs pos="81000">
                <a:srgbClr val="7FD13B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Cube 10"/>
          <p:cNvSpPr/>
          <p:nvPr/>
        </p:nvSpPr>
        <p:spPr>
          <a:xfrm>
            <a:off x="3563888" y="5877272"/>
            <a:ext cx="132120" cy="126793"/>
          </a:xfrm>
          <a:prstGeom prst="cube">
            <a:avLst/>
          </a:prstGeom>
          <a:gradFill>
            <a:gsLst>
              <a:gs pos="0">
                <a:srgbClr val="E01E43"/>
              </a:gs>
              <a:gs pos="52000">
                <a:srgbClr val="E64461"/>
              </a:gs>
              <a:gs pos="81000">
                <a:srgbClr val="E64461"/>
              </a:gs>
              <a:gs pos="100000">
                <a:schemeClr val="tx1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Cube 11"/>
          <p:cNvSpPr/>
          <p:nvPr/>
        </p:nvSpPr>
        <p:spPr>
          <a:xfrm rot="247062">
            <a:off x="6165295" y="6102827"/>
            <a:ext cx="274952" cy="263866"/>
          </a:xfrm>
          <a:prstGeom prst="cube">
            <a:avLst/>
          </a:prstGeom>
          <a:gradFill>
            <a:gsLst>
              <a:gs pos="0">
                <a:srgbClr val="403152"/>
              </a:gs>
              <a:gs pos="52000">
                <a:srgbClr val="5F497A"/>
              </a:gs>
              <a:gs pos="81000">
                <a:srgbClr val="8064A2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Cube 12"/>
          <p:cNvSpPr/>
          <p:nvPr/>
        </p:nvSpPr>
        <p:spPr>
          <a:xfrm rot="552944">
            <a:off x="5164653" y="5822677"/>
            <a:ext cx="235673" cy="226171"/>
          </a:xfrm>
          <a:prstGeom prst="cube">
            <a:avLst/>
          </a:prstGeom>
          <a:gradFill>
            <a:gsLst>
              <a:gs pos="0">
                <a:srgbClr val="215868"/>
              </a:gs>
              <a:gs pos="52000">
                <a:srgbClr val="31849B"/>
              </a:gs>
              <a:gs pos="81000">
                <a:srgbClr val="4BACC6"/>
              </a:gs>
              <a:gs pos="100000">
                <a:schemeClr val="accent3">
                  <a:lumMod val="20000"/>
                  <a:lumOff val="80000"/>
                </a:schemeClr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4" name="Connecteur droit 13"/>
          <p:cNvCxnSpPr/>
          <p:nvPr/>
        </p:nvCxnSpPr>
        <p:spPr>
          <a:xfrm flipH="1" flipV="1">
            <a:off x="6804248" y="116632"/>
            <a:ext cx="1122975" cy="599616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re 1"/>
          <p:cNvSpPr txBox="1">
            <a:spLocks noGrp="1"/>
          </p:cNvSpPr>
          <p:nvPr>
            <p:ph idx="1"/>
          </p:nvPr>
        </p:nvSpPr>
        <p:spPr>
          <a:xfrm>
            <a:off x="395536" y="-171400"/>
            <a:ext cx="8229600" cy="1584176"/>
          </a:xfrm>
          <a:prstGeom prst="rect">
            <a:avLst/>
          </a:prstGeom>
          <a:effectLst/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1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Images du Diaporama.</a:t>
            </a:r>
            <a:endParaRPr kumimoji="0" lang="fr-FR" sz="41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395536" y="1268760"/>
            <a:ext cx="8291264" cy="5040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lvl="0" indent="-411480" algn="just"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defRPr/>
            </a:pPr>
            <a:r>
              <a:rPr lang="fr-FR" sz="17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Diapo 1 : Sources -http://initinere.xooit.fr/t4924-Un-tramway-au-Havre-fin-2012.htm ; http://fr.wikipedia.org/wiki/Fichier:Fosse_Ledoux_en_1953_(2).jpg ; http://www.junglekey.fr/wiki/definition.php?terme=Tramway_de_Valenciennes ; CAUE du Nord).</a:t>
            </a:r>
          </a:p>
          <a:p>
            <a:pPr marL="548640" lvl="0" indent="-411480" algn="just"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defRPr/>
            </a:pPr>
            <a:r>
              <a:rPr lang="fr-FR" sz="17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Diapos 2, 3 et 31 : Logos CAUE du Nord et EPF Nord-Pas-de-Calais (Sources : CAUE du Nord et EPF).</a:t>
            </a:r>
          </a:p>
          <a:p>
            <a:pPr marL="548640" lvl="0" indent="-411480" algn="just"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defRPr/>
            </a:pPr>
            <a:r>
              <a:rPr lang="fr-FR" sz="17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Diapo 4 : Tester-Evaluer-Préciser-Ecrire, Tableau réalisé par Laura Prévost (2012).</a:t>
            </a:r>
          </a:p>
          <a:p>
            <a:pPr marL="548640" lvl="0" indent="-411480" algn="just"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defRPr/>
            </a:pPr>
            <a:r>
              <a:rPr lang="fr-FR" sz="17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Diapo 5 : Le territoire d'étude -carte- (Source : beuvry.fr/</a:t>
            </a:r>
            <a:r>
              <a:rPr lang="fr-FR" sz="17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category</a:t>
            </a:r>
            <a:r>
              <a:rPr lang="fr-FR" sz="17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/bassin-minier/).</a:t>
            </a:r>
          </a:p>
          <a:p>
            <a:pPr marL="548640" lvl="0" indent="-411480" algn="just"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defRPr/>
            </a:pPr>
            <a:r>
              <a:rPr lang="fr-FR" sz="17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Diapo 9 : Les cinq sites – échantillons. Carte de Charbonnage de France (1949), Le Groupe de Valenciennes. Modifié par Laura PREVOST (2012)</a:t>
            </a:r>
          </a:p>
          <a:p>
            <a:pPr marL="548640" lvl="0" indent="-411480" algn="just"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defRPr/>
            </a:pPr>
            <a:r>
              <a:rPr lang="fr-FR" sz="17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Diapo 10 , 28 et 29 : Fiches Mutation sur le site de Chabaud </a:t>
            </a:r>
            <a:r>
              <a:rPr lang="fr-FR" sz="17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Latour</a:t>
            </a:r>
            <a:r>
              <a:rPr lang="fr-FR" sz="17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et des Rives de l'Escaut - Impression écran (Source : Laura Prévost, 2012).</a:t>
            </a:r>
          </a:p>
          <a:p>
            <a:pPr marL="548640" indent="-411480" algn="just"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defRPr/>
            </a:pPr>
            <a:r>
              <a:rPr lang="fr-FR" sz="17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Diapos 10, 13 : Fiches Chronologie sur le site de Chabaud </a:t>
            </a:r>
            <a:r>
              <a:rPr lang="fr-FR" sz="17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Latour</a:t>
            </a:r>
            <a:r>
              <a:rPr lang="fr-FR" sz="17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- Impression écran (Source : Laura Prévost, 2012).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necteur droit 13"/>
          <p:cNvCxnSpPr/>
          <p:nvPr/>
        </p:nvCxnSpPr>
        <p:spPr>
          <a:xfrm flipH="1" flipV="1">
            <a:off x="6804248" y="116632"/>
            <a:ext cx="1122975" cy="599616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re 1"/>
          <p:cNvSpPr txBox="1">
            <a:spLocks noGrp="1"/>
          </p:cNvSpPr>
          <p:nvPr>
            <p:ph idx="1"/>
          </p:nvPr>
        </p:nvSpPr>
        <p:spPr>
          <a:xfrm>
            <a:off x="467544" y="-243408"/>
            <a:ext cx="8229600" cy="1584176"/>
          </a:xfrm>
          <a:prstGeom prst="rect">
            <a:avLst/>
          </a:prstGeom>
          <a:effectLst/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1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Images du Diaporama.</a:t>
            </a:r>
            <a:endParaRPr kumimoji="0" lang="fr-FR" sz="41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1268760"/>
            <a:ext cx="820891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lvl="0" indent="-411480" algn="just"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defRPr/>
            </a:pPr>
            <a:r>
              <a:rPr lang="fr-FR" sz="17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Diapo 10 : Schémas de la fiche Thème, du livret de sensibilisation, du web documentaire (Source : Laura Prévost, 2012).</a:t>
            </a:r>
          </a:p>
          <a:p>
            <a:pPr marL="548640" lvl="0" indent="-411480" algn="just"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defRPr/>
            </a:pPr>
            <a:r>
              <a:rPr lang="fr-FR" sz="17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Diapo 11 : Bibliographie - Impression Ecran (Source : Laura Prévost, 2012).</a:t>
            </a:r>
          </a:p>
          <a:p>
            <a:pPr marL="548640" lvl="0" indent="-411480" algn="just"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defRPr/>
            </a:pPr>
            <a:r>
              <a:rPr lang="fr-FR" sz="17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Diapo 12 : Grille de récolte  - Impression Ecran (Source : Laura Prévost, 2012).</a:t>
            </a:r>
          </a:p>
          <a:p>
            <a:pPr marL="548640" lvl="0" indent="-411480" algn="just"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defRPr/>
            </a:pPr>
            <a:r>
              <a:rPr lang="fr-FR" sz="17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Diapo 17 : Les étangs d'affaissement minier de Chabaud </a:t>
            </a:r>
            <a:r>
              <a:rPr lang="fr-FR" sz="17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Latour</a:t>
            </a:r>
            <a:r>
              <a:rPr lang="fr-FR" sz="17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- Carte de Charbonnage de France (1949) - Modifié par Laura Prévost.</a:t>
            </a:r>
          </a:p>
          <a:p>
            <a:pPr marL="548640" lvl="0" indent="-411480" algn="just"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defRPr/>
            </a:pPr>
            <a:r>
              <a:rPr lang="fr-FR" sz="17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Diapo 18 : Les étangs d'affaissement minier de Chabaud </a:t>
            </a:r>
            <a:r>
              <a:rPr lang="fr-FR" sz="17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Latour</a:t>
            </a:r>
            <a:r>
              <a:rPr lang="fr-FR" sz="17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- Carte IGN du PNR Scarpe-Escaut	 (1970) - Modifié par Laura Prévost.</a:t>
            </a:r>
          </a:p>
          <a:p>
            <a:pPr marL="548640" lvl="0" indent="-411480" algn="just"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defRPr/>
            </a:pPr>
            <a:r>
              <a:rPr lang="fr-FR" sz="17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Diapo 20 : Représentations cartographiques des mutations urbaines du sites des Rives de l'Escaut (Source : carte de Cassini, carte Etat Major, carte de Charbonnage de France (1949), carte IGN du PNR Scarpe-Escaut (1970), Impression écran de Google </a:t>
            </a:r>
            <a:r>
              <a:rPr lang="fr-FR" sz="17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Map</a:t>
            </a:r>
            <a:r>
              <a:rPr lang="fr-FR" sz="17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du site des Rives de l'Escaut (2010).</a:t>
            </a:r>
          </a:p>
          <a:p>
            <a:pPr marL="548640" lvl="0" indent="-411480" algn="just"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defRPr/>
            </a:pPr>
            <a:r>
              <a:rPr lang="fr-FR" sz="17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Diapo 21 : Schéma des cinq séquences du récit (Source : Laura Prévost, 2012).</a:t>
            </a:r>
          </a:p>
          <a:p>
            <a:pPr marL="548640" lvl="0" indent="-411480" algn="just"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defRPr/>
            </a:pPr>
            <a:endParaRPr lang="fr-FR" dirty="0" smtClean="0">
              <a:solidFill>
                <a:schemeClr val="bg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7991872" y="5373216"/>
            <a:ext cx="1152128" cy="1152128"/>
          </a:xfrm>
          <a:prstGeom prst="line">
            <a:avLst/>
          </a:prstGeom>
          <a:ln w="222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6525344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be 7"/>
          <p:cNvSpPr/>
          <p:nvPr/>
        </p:nvSpPr>
        <p:spPr>
          <a:xfrm>
            <a:off x="7380312" y="5733256"/>
            <a:ext cx="720080" cy="720080"/>
          </a:xfrm>
          <a:prstGeom prst="cube">
            <a:avLst/>
          </a:prstGeom>
          <a:gradFill>
            <a:gsLst>
              <a:gs pos="41000">
                <a:schemeClr val="bg1"/>
              </a:gs>
              <a:gs pos="40000">
                <a:schemeClr val="bg1">
                  <a:lumMod val="95000"/>
                  <a:lumOff val="5000"/>
                </a:schemeClr>
              </a:gs>
              <a:gs pos="100000">
                <a:srgbClr val="8E8B8B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 descr="CAUE.pn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01624" y="5922000"/>
            <a:ext cx="525600" cy="5256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0" name="Cube 9"/>
          <p:cNvSpPr/>
          <p:nvPr/>
        </p:nvSpPr>
        <p:spPr>
          <a:xfrm rot="20734828">
            <a:off x="4236409" y="6047070"/>
            <a:ext cx="235673" cy="226171"/>
          </a:xfrm>
          <a:prstGeom prst="cube">
            <a:avLst/>
          </a:prstGeom>
          <a:gradFill>
            <a:gsLst>
              <a:gs pos="0">
                <a:srgbClr val="3F6C19"/>
              </a:gs>
              <a:gs pos="52000">
                <a:srgbClr val="5EA226"/>
              </a:gs>
              <a:gs pos="81000">
                <a:srgbClr val="7FD13B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Cube 10"/>
          <p:cNvSpPr/>
          <p:nvPr/>
        </p:nvSpPr>
        <p:spPr>
          <a:xfrm>
            <a:off x="3563888" y="5877272"/>
            <a:ext cx="132120" cy="126793"/>
          </a:xfrm>
          <a:prstGeom prst="cube">
            <a:avLst/>
          </a:prstGeom>
          <a:gradFill>
            <a:gsLst>
              <a:gs pos="0">
                <a:srgbClr val="E01E43"/>
              </a:gs>
              <a:gs pos="52000">
                <a:srgbClr val="E64461"/>
              </a:gs>
              <a:gs pos="81000">
                <a:srgbClr val="E64461"/>
              </a:gs>
              <a:gs pos="100000">
                <a:schemeClr val="tx1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Cube 11"/>
          <p:cNvSpPr/>
          <p:nvPr/>
        </p:nvSpPr>
        <p:spPr>
          <a:xfrm rot="247062">
            <a:off x="6165295" y="6102827"/>
            <a:ext cx="274952" cy="263866"/>
          </a:xfrm>
          <a:prstGeom prst="cube">
            <a:avLst/>
          </a:prstGeom>
          <a:gradFill>
            <a:gsLst>
              <a:gs pos="0">
                <a:srgbClr val="403152"/>
              </a:gs>
              <a:gs pos="52000">
                <a:srgbClr val="5F497A"/>
              </a:gs>
              <a:gs pos="81000">
                <a:srgbClr val="8064A2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Cube 12"/>
          <p:cNvSpPr/>
          <p:nvPr/>
        </p:nvSpPr>
        <p:spPr>
          <a:xfrm rot="552944">
            <a:off x="5164653" y="5822677"/>
            <a:ext cx="235673" cy="226171"/>
          </a:xfrm>
          <a:prstGeom prst="cube">
            <a:avLst/>
          </a:prstGeom>
          <a:gradFill>
            <a:gsLst>
              <a:gs pos="0">
                <a:srgbClr val="215868"/>
              </a:gs>
              <a:gs pos="52000">
                <a:srgbClr val="31849B"/>
              </a:gs>
              <a:gs pos="81000">
                <a:srgbClr val="4BACC6"/>
              </a:gs>
              <a:gs pos="100000">
                <a:schemeClr val="accent3">
                  <a:lumMod val="20000"/>
                  <a:lumOff val="80000"/>
                </a:schemeClr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 flipV="1">
            <a:off x="7991872" y="5373216"/>
            <a:ext cx="1152128" cy="1152128"/>
          </a:xfrm>
          <a:prstGeom prst="line">
            <a:avLst/>
          </a:prstGeom>
          <a:ln w="222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6525344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be 7"/>
          <p:cNvSpPr/>
          <p:nvPr/>
        </p:nvSpPr>
        <p:spPr>
          <a:xfrm>
            <a:off x="7380312" y="5733256"/>
            <a:ext cx="720080" cy="720080"/>
          </a:xfrm>
          <a:prstGeom prst="cube">
            <a:avLst/>
          </a:prstGeom>
          <a:gradFill>
            <a:gsLst>
              <a:gs pos="41000">
                <a:schemeClr val="bg1"/>
              </a:gs>
              <a:gs pos="40000">
                <a:schemeClr val="bg1">
                  <a:lumMod val="95000"/>
                  <a:lumOff val="5000"/>
                </a:schemeClr>
              </a:gs>
              <a:gs pos="100000">
                <a:srgbClr val="8E8B8B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 descr="CAUE.pn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01624" y="5922000"/>
            <a:ext cx="525600" cy="5256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0" name="Cube 9"/>
          <p:cNvSpPr/>
          <p:nvPr/>
        </p:nvSpPr>
        <p:spPr>
          <a:xfrm rot="20734828">
            <a:off x="4236409" y="6047070"/>
            <a:ext cx="235673" cy="226171"/>
          </a:xfrm>
          <a:prstGeom prst="cube">
            <a:avLst/>
          </a:prstGeom>
          <a:gradFill>
            <a:gsLst>
              <a:gs pos="0">
                <a:srgbClr val="3F6C19"/>
              </a:gs>
              <a:gs pos="52000">
                <a:srgbClr val="5EA226"/>
              </a:gs>
              <a:gs pos="81000">
                <a:srgbClr val="7FD13B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Cube 10"/>
          <p:cNvSpPr/>
          <p:nvPr/>
        </p:nvSpPr>
        <p:spPr>
          <a:xfrm>
            <a:off x="3563888" y="5877272"/>
            <a:ext cx="132120" cy="126793"/>
          </a:xfrm>
          <a:prstGeom prst="cube">
            <a:avLst/>
          </a:prstGeom>
          <a:gradFill>
            <a:gsLst>
              <a:gs pos="0">
                <a:srgbClr val="E01E43"/>
              </a:gs>
              <a:gs pos="52000">
                <a:srgbClr val="E64461"/>
              </a:gs>
              <a:gs pos="81000">
                <a:srgbClr val="E64461"/>
              </a:gs>
              <a:gs pos="100000">
                <a:schemeClr val="tx1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Cube 11"/>
          <p:cNvSpPr/>
          <p:nvPr/>
        </p:nvSpPr>
        <p:spPr>
          <a:xfrm rot="247062">
            <a:off x="6165295" y="6102827"/>
            <a:ext cx="274952" cy="263866"/>
          </a:xfrm>
          <a:prstGeom prst="cube">
            <a:avLst/>
          </a:prstGeom>
          <a:gradFill>
            <a:gsLst>
              <a:gs pos="0">
                <a:srgbClr val="403152"/>
              </a:gs>
              <a:gs pos="52000">
                <a:srgbClr val="5F497A"/>
              </a:gs>
              <a:gs pos="81000">
                <a:srgbClr val="8064A2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Cube 12"/>
          <p:cNvSpPr/>
          <p:nvPr/>
        </p:nvSpPr>
        <p:spPr>
          <a:xfrm rot="552944">
            <a:off x="5164653" y="5822677"/>
            <a:ext cx="235673" cy="226171"/>
          </a:xfrm>
          <a:prstGeom prst="cube">
            <a:avLst/>
          </a:prstGeom>
          <a:gradFill>
            <a:gsLst>
              <a:gs pos="0">
                <a:srgbClr val="215868"/>
              </a:gs>
              <a:gs pos="52000">
                <a:srgbClr val="31849B"/>
              </a:gs>
              <a:gs pos="81000">
                <a:srgbClr val="4BACC6"/>
              </a:gs>
              <a:gs pos="100000">
                <a:schemeClr val="accent3">
                  <a:lumMod val="20000"/>
                  <a:lumOff val="80000"/>
                </a:schemeClr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4" name="Connecteur droit 13"/>
          <p:cNvCxnSpPr/>
          <p:nvPr/>
        </p:nvCxnSpPr>
        <p:spPr>
          <a:xfrm flipH="1" flipV="1">
            <a:off x="6804248" y="116632"/>
            <a:ext cx="1122975" cy="599616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95536" y="980728"/>
            <a:ext cx="8352928" cy="479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lvl="0" indent="-411480" algn="just"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defRPr/>
            </a:pPr>
            <a:r>
              <a:rPr lang="fr-FR" sz="17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Diapo 22 : Extrait de la carte de Cassini.</a:t>
            </a:r>
          </a:p>
          <a:p>
            <a:pPr marL="548640" lvl="0" indent="-411480" algn="just"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defRPr/>
            </a:pPr>
            <a:r>
              <a:rPr lang="fr-FR" sz="17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Diapo 23 : Schémas du contexte initial des sites de Chabaud </a:t>
            </a:r>
            <a:r>
              <a:rPr lang="fr-FR" sz="17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Latour</a:t>
            </a:r>
            <a:r>
              <a:rPr lang="fr-FR" sz="17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et des Rives de l'Escaut (Source : Laura Prévost, 2012).</a:t>
            </a:r>
          </a:p>
          <a:p>
            <a:pPr marL="548640" lvl="0" indent="-411480" algn="just"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defRPr/>
            </a:pPr>
            <a:r>
              <a:rPr lang="fr-FR" sz="17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Diapo 24 : "Un site stratégique ..." - Schéma réalisé par Laura Prévost (2012).</a:t>
            </a:r>
          </a:p>
          <a:p>
            <a:pPr marL="548640" lvl="0" indent="-411480" algn="just"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defRPr/>
            </a:pPr>
            <a:r>
              <a:rPr lang="fr-FR" sz="17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Photographie de la friche de la fosse Ledoux - 1999 (Source: Archives EPF).</a:t>
            </a:r>
          </a:p>
          <a:p>
            <a:pPr marL="548640" lvl="0" indent="-411480" algn="just"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defRPr/>
            </a:pPr>
            <a:r>
              <a:rPr lang="fr-FR" sz="17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Diapo 25 : Photographie aérienne du site de Chabaud-</a:t>
            </a:r>
            <a:r>
              <a:rPr lang="fr-FR" sz="17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Latour</a:t>
            </a:r>
            <a:r>
              <a:rPr lang="fr-FR" sz="17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en friche (Source : Archives EPF, 1993)</a:t>
            </a:r>
          </a:p>
          <a:p>
            <a:pPr marL="548640" lvl="0" indent="-411480" algn="just"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defRPr/>
            </a:pPr>
            <a:r>
              <a:rPr lang="fr-FR" sz="17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Diapo 26 : Plan de phasage - réalisé en 1999 par le paysagiste Alain </a:t>
            </a:r>
            <a:r>
              <a:rPr lang="fr-FR" sz="17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Dépret</a:t>
            </a:r>
            <a:r>
              <a:rPr lang="fr-FR" sz="17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(Source : Archives EPF).</a:t>
            </a:r>
          </a:p>
          <a:p>
            <a:pPr marL="548640" lvl="0" indent="-411480">
              <a:spcBef>
                <a:spcPct val="20000"/>
              </a:spcBef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Char char="§"/>
              <a:defRPr/>
            </a:pPr>
            <a:r>
              <a:rPr lang="fr-FR" sz="17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Diapo 31 : Photographies (Sources :Archives EPF ; http://www.design-valenciennes.com/ecole/formation/filiere-produit/ ; http://www.junglekey.fr/wiki/definition.php?terme=Tramway_de_Valenciennes ; http://fr.wikipedia.org/wiki/Fichier:Anein_friche_Vallourec_2.jpg ; http://www.supinfocomgroup.com/actus/la-serre-numerique-pour-faire-du-valenciennois-une-vitrine-unique-en-france/).</a:t>
            </a:r>
          </a:p>
        </p:txBody>
      </p:sp>
      <p:sp>
        <p:nvSpPr>
          <p:cNvPr id="5" name="Titre 1"/>
          <p:cNvSpPr txBox="1">
            <a:spLocks noGrp="1"/>
          </p:cNvSpPr>
          <p:nvPr>
            <p:ph idx="1"/>
          </p:nvPr>
        </p:nvSpPr>
        <p:spPr>
          <a:xfrm>
            <a:off x="467544" y="-315416"/>
            <a:ext cx="8229600" cy="1584176"/>
          </a:xfrm>
          <a:prstGeom prst="rect">
            <a:avLst/>
          </a:prstGeom>
          <a:effectLst/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1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Images du Diaporama.</a:t>
            </a:r>
            <a:endParaRPr kumimoji="0" lang="fr-FR" sz="41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rme libre 27"/>
          <p:cNvSpPr/>
          <p:nvPr/>
        </p:nvSpPr>
        <p:spPr>
          <a:xfrm>
            <a:off x="-130628" y="620688"/>
            <a:ext cx="9274628" cy="1042609"/>
          </a:xfrm>
          <a:custGeom>
            <a:avLst/>
            <a:gdLst>
              <a:gd name="connsiteX0" fmla="*/ 0 w 9274628"/>
              <a:gd name="connsiteY0" fmla="*/ 747486 h 1042609"/>
              <a:gd name="connsiteX1" fmla="*/ 783771 w 9274628"/>
              <a:gd name="connsiteY1" fmla="*/ 1023257 h 1042609"/>
              <a:gd name="connsiteX2" fmla="*/ 1857828 w 9274628"/>
              <a:gd name="connsiteY2" fmla="*/ 631371 h 1042609"/>
              <a:gd name="connsiteX3" fmla="*/ 2844800 w 9274628"/>
              <a:gd name="connsiteY3" fmla="*/ 544286 h 1042609"/>
              <a:gd name="connsiteX4" fmla="*/ 3904342 w 9274628"/>
              <a:gd name="connsiteY4" fmla="*/ 936171 h 1042609"/>
              <a:gd name="connsiteX5" fmla="*/ 4542971 w 9274628"/>
              <a:gd name="connsiteY5" fmla="*/ 1037771 h 1042609"/>
              <a:gd name="connsiteX6" fmla="*/ 5138057 w 9274628"/>
              <a:gd name="connsiteY6" fmla="*/ 965200 h 1042609"/>
              <a:gd name="connsiteX7" fmla="*/ 5718628 w 9274628"/>
              <a:gd name="connsiteY7" fmla="*/ 791029 h 1042609"/>
              <a:gd name="connsiteX8" fmla="*/ 6429828 w 9274628"/>
              <a:gd name="connsiteY8" fmla="*/ 500743 h 1042609"/>
              <a:gd name="connsiteX9" fmla="*/ 7358742 w 9274628"/>
              <a:gd name="connsiteY9" fmla="*/ 79829 h 1042609"/>
              <a:gd name="connsiteX10" fmla="*/ 8244114 w 9274628"/>
              <a:gd name="connsiteY10" fmla="*/ 65314 h 1042609"/>
              <a:gd name="connsiteX11" fmla="*/ 9274628 w 9274628"/>
              <a:gd name="connsiteY11" fmla="*/ 471714 h 104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4628" h="1042609">
                <a:moveTo>
                  <a:pt x="0" y="747486"/>
                </a:moveTo>
                <a:cubicBezTo>
                  <a:pt x="237066" y="895047"/>
                  <a:pt x="474133" y="1042609"/>
                  <a:pt x="783771" y="1023257"/>
                </a:cubicBezTo>
                <a:cubicBezTo>
                  <a:pt x="1093409" y="1003905"/>
                  <a:pt x="1514323" y="711199"/>
                  <a:pt x="1857828" y="631371"/>
                </a:cubicBezTo>
                <a:cubicBezTo>
                  <a:pt x="2201333" y="551543"/>
                  <a:pt x="2503714" y="493486"/>
                  <a:pt x="2844800" y="544286"/>
                </a:cubicBezTo>
                <a:cubicBezTo>
                  <a:pt x="3185886" y="595086"/>
                  <a:pt x="3621314" y="853924"/>
                  <a:pt x="3904342" y="936171"/>
                </a:cubicBezTo>
                <a:cubicBezTo>
                  <a:pt x="4187371" y="1018419"/>
                  <a:pt x="4337352" y="1032933"/>
                  <a:pt x="4542971" y="1037771"/>
                </a:cubicBezTo>
                <a:cubicBezTo>
                  <a:pt x="4748590" y="1042609"/>
                  <a:pt x="4942114" y="1006324"/>
                  <a:pt x="5138057" y="965200"/>
                </a:cubicBezTo>
                <a:cubicBezTo>
                  <a:pt x="5334000" y="924076"/>
                  <a:pt x="5503333" y="868438"/>
                  <a:pt x="5718628" y="791029"/>
                </a:cubicBezTo>
                <a:cubicBezTo>
                  <a:pt x="5933923" y="713620"/>
                  <a:pt x="6156476" y="619276"/>
                  <a:pt x="6429828" y="500743"/>
                </a:cubicBezTo>
                <a:cubicBezTo>
                  <a:pt x="6703180" y="382210"/>
                  <a:pt x="7056361" y="152401"/>
                  <a:pt x="7358742" y="79829"/>
                </a:cubicBezTo>
                <a:cubicBezTo>
                  <a:pt x="7661123" y="7257"/>
                  <a:pt x="7924800" y="0"/>
                  <a:pt x="8244114" y="65314"/>
                </a:cubicBezTo>
                <a:cubicBezTo>
                  <a:pt x="8563428" y="130628"/>
                  <a:pt x="9083523" y="416076"/>
                  <a:pt x="9274628" y="471714"/>
                </a:cubicBezTo>
              </a:path>
            </a:pathLst>
          </a:custGeom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 descr="TramwayValenciennesSite.jpg"/>
          <p:cNvPicPr>
            <a:picLocks noChangeAspect="1"/>
          </p:cNvPicPr>
          <p:nvPr/>
        </p:nvPicPr>
        <p:blipFill>
          <a:blip r:embed="rId2" cstate="print"/>
          <a:srcRect l="3704" r="5556"/>
          <a:stretch>
            <a:fillRect/>
          </a:stretch>
        </p:blipFill>
        <p:spPr>
          <a:xfrm rot="21100539">
            <a:off x="6361714" y="1594704"/>
            <a:ext cx="2655121" cy="1949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24" name="Image 23" descr="filiere-produit-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708355">
            <a:off x="3061897" y="1646318"/>
            <a:ext cx="3168352" cy="1755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23" name="Image 22" descr="serre-numerique-valenciennes.jpg"/>
          <p:cNvPicPr>
            <a:picLocks noChangeAspect="1"/>
          </p:cNvPicPr>
          <p:nvPr/>
        </p:nvPicPr>
        <p:blipFill>
          <a:blip r:embed="rId4" cstate="print"/>
          <a:srcRect b="13537"/>
          <a:stretch>
            <a:fillRect/>
          </a:stretch>
        </p:blipFill>
        <p:spPr>
          <a:xfrm rot="21170373">
            <a:off x="3887941" y="3546390"/>
            <a:ext cx="3159735" cy="1931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4" name="Titre 1"/>
          <p:cNvSpPr txBox="1">
            <a:spLocks noGrp="1"/>
          </p:cNvSpPr>
          <p:nvPr>
            <p:ph idx="1"/>
          </p:nvPr>
        </p:nvSpPr>
        <p:spPr>
          <a:xfrm>
            <a:off x="467544" y="-243408"/>
            <a:ext cx="8229600" cy="1584176"/>
          </a:xfrm>
          <a:prstGeom prst="rect">
            <a:avLst/>
          </a:prstGeom>
          <a:effectLst/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1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Merci</a:t>
            </a:r>
            <a:r>
              <a:rPr lang="fr-FR" sz="4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mbria" pitchFamily="18" charset="0"/>
                <a:ea typeface="+mj-ea"/>
                <a:cs typeface="+mj-cs"/>
              </a:rPr>
              <a:t> de votre attention</a:t>
            </a:r>
            <a:r>
              <a:rPr kumimoji="0" lang="fr-FR" sz="41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.</a:t>
            </a:r>
            <a:endParaRPr kumimoji="0" lang="fr-FR" sz="41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7991872" y="5373216"/>
            <a:ext cx="1152128" cy="1152128"/>
          </a:xfrm>
          <a:prstGeom prst="line">
            <a:avLst/>
          </a:prstGeom>
          <a:ln w="222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6525344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be 7"/>
          <p:cNvSpPr/>
          <p:nvPr/>
        </p:nvSpPr>
        <p:spPr>
          <a:xfrm>
            <a:off x="7380312" y="5733256"/>
            <a:ext cx="720080" cy="720080"/>
          </a:xfrm>
          <a:prstGeom prst="cube">
            <a:avLst/>
          </a:prstGeom>
          <a:gradFill>
            <a:gsLst>
              <a:gs pos="41000">
                <a:schemeClr val="bg1"/>
              </a:gs>
              <a:gs pos="40000">
                <a:schemeClr val="bg1">
                  <a:lumMod val="95000"/>
                  <a:lumOff val="5000"/>
                </a:schemeClr>
              </a:gs>
              <a:gs pos="100000">
                <a:srgbClr val="8E8B8B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9" name="Connecteur droit 8"/>
          <p:cNvCxnSpPr/>
          <p:nvPr/>
        </p:nvCxnSpPr>
        <p:spPr>
          <a:xfrm flipH="1" flipV="1">
            <a:off x="6804248" y="116632"/>
            <a:ext cx="1122975" cy="599616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CAUE.pn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01624" y="5922000"/>
            <a:ext cx="525600" cy="5256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6" name="Image 15" descr="chevalementLedoux-entrée-sentier-www.patrimoine-minier.f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342664">
            <a:off x="251147" y="1739805"/>
            <a:ext cx="3044598" cy="2029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17" name="Cube 16"/>
          <p:cNvSpPr/>
          <p:nvPr/>
        </p:nvSpPr>
        <p:spPr>
          <a:xfrm>
            <a:off x="8100392" y="5085184"/>
            <a:ext cx="360040" cy="360040"/>
          </a:xfrm>
          <a:prstGeom prst="cube">
            <a:avLst/>
          </a:prstGeom>
          <a:gradFill>
            <a:gsLst>
              <a:gs pos="0">
                <a:srgbClr val="403152"/>
              </a:gs>
              <a:gs pos="52000">
                <a:srgbClr val="5F497A"/>
              </a:gs>
              <a:gs pos="81000">
                <a:srgbClr val="8064A2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Cube 17"/>
          <p:cNvSpPr/>
          <p:nvPr/>
        </p:nvSpPr>
        <p:spPr>
          <a:xfrm>
            <a:off x="8604448" y="4509120"/>
            <a:ext cx="261848" cy="261848"/>
          </a:xfrm>
          <a:prstGeom prst="cube">
            <a:avLst/>
          </a:prstGeom>
          <a:gradFill>
            <a:gsLst>
              <a:gs pos="0">
                <a:srgbClr val="215868"/>
              </a:gs>
              <a:gs pos="52000">
                <a:srgbClr val="31849B"/>
              </a:gs>
              <a:gs pos="81000">
                <a:srgbClr val="4BACC6"/>
              </a:gs>
              <a:gs pos="100000">
                <a:schemeClr val="accent3">
                  <a:lumMod val="20000"/>
                  <a:lumOff val="80000"/>
                </a:schemeClr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Cube 18"/>
          <p:cNvSpPr/>
          <p:nvPr/>
        </p:nvSpPr>
        <p:spPr>
          <a:xfrm>
            <a:off x="8244408" y="4149080"/>
            <a:ext cx="163654" cy="163654"/>
          </a:xfrm>
          <a:prstGeom prst="cube">
            <a:avLst/>
          </a:prstGeom>
          <a:gradFill>
            <a:gsLst>
              <a:gs pos="0">
                <a:srgbClr val="3F6C19"/>
              </a:gs>
              <a:gs pos="52000">
                <a:srgbClr val="5EA226"/>
              </a:gs>
              <a:gs pos="81000">
                <a:srgbClr val="7FD13B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Cube 19"/>
          <p:cNvSpPr/>
          <p:nvPr/>
        </p:nvSpPr>
        <p:spPr>
          <a:xfrm>
            <a:off x="8676456" y="3501008"/>
            <a:ext cx="98193" cy="98193"/>
          </a:xfrm>
          <a:prstGeom prst="cube">
            <a:avLst/>
          </a:prstGeom>
          <a:gradFill>
            <a:gsLst>
              <a:gs pos="0">
                <a:srgbClr val="E01E43"/>
              </a:gs>
              <a:gs pos="52000">
                <a:srgbClr val="E64461"/>
              </a:gs>
              <a:gs pos="81000">
                <a:srgbClr val="E64461"/>
              </a:gs>
              <a:gs pos="100000">
                <a:schemeClr val="tx1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2" name="Image 21" descr="Anzin_friche_Vallourec_2.jpg"/>
          <p:cNvPicPr>
            <a:picLocks noChangeAspect="1"/>
          </p:cNvPicPr>
          <p:nvPr/>
        </p:nvPicPr>
        <p:blipFill>
          <a:blip r:embed="rId7" cstate="print"/>
          <a:srcRect t="15872" r="6609"/>
          <a:stretch>
            <a:fillRect/>
          </a:stretch>
        </p:blipFill>
        <p:spPr>
          <a:xfrm rot="509333">
            <a:off x="958928" y="3852474"/>
            <a:ext cx="2959003" cy="1999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26" name="Image 25" descr="CAU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71600" y="260648"/>
            <a:ext cx="499122" cy="499122"/>
          </a:xfrm>
          <a:prstGeom prst="rect">
            <a:avLst/>
          </a:prstGeom>
          <a:effectLst>
            <a:outerShdw blurRad="152400" dist="889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27" name="Image 26" descr="EPFlogo.jpg"/>
          <p:cNvPicPr>
            <a:picLocks noChangeAspect="1"/>
          </p:cNvPicPr>
          <p:nvPr/>
        </p:nvPicPr>
        <p:blipFill>
          <a:blip r:embed="rId9" cstate="print"/>
          <a:srcRect r="68900"/>
          <a:stretch>
            <a:fillRect/>
          </a:stretch>
        </p:blipFill>
        <p:spPr>
          <a:xfrm>
            <a:off x="7596336" y="260648"/>
            <a:ext cx="922888" cy="476913"/>
          </a:xfrm>
          <a:prstGeom prst="rect">
            <a:avLst/>
          </a:prstGeom>
          <a:effectLst>
            <a:outerShdw blurRad="152400" dist="88900" dir="5400000" sx="90000" sy="-19000" rotWithShape="0">
              <a:prstClr val="black">
                <a:alpha val="15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 flipV="1">
            <a:off x="7991872" y="5373216"/>
            <a:ext cx="1152128" cy="1152128"/>
          </a:xfrm>
          <a:prstGeom prst="line">
            <a:avLst/>
          </a:prstGeom>
          <a:ln w="222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/>
        </p:nvCxnSpPr>
        <p:spPr>
          <a:xfrm>
            <a:off x="0" y="6525344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be 5"/>
          <p:cNvSpPr/>
          <p:nvPr/>
        </p:nvSpPr>
        <p:spPr>
          <a:xfrm>
            <a:off x="7380312" y="5733256"/>
            <a:ext cx="720080" cy="720080"/>
          </a:xfrm>
          <a:prstGeom prst="cube">
            <a:avLst/>
          </a:prstGeom>
          <a:gradFill>
            <a:gsLst>
              <a:gs pos="41000">
                <a:schemeClr val="bg1"/>
              </a:gs>
              <a:gs pos="40000">
                <a:schemeClr val="bg1">
                  <a:lumMod val="95000"/>
                  <a:lumOff val="5000"/>
                </a:schemeClr>
              </a:gs>
              <a:gs pos="100000">
                <a:srgbClr val="8E8B8B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CAUE.pn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01624" y="5922000"/>
            <a:ext cx="525600" cy="5256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cxnSp>
        <p:nvCxnSpPr>
          <p:cNvPr id="8" name="Connecteur droit 7"/>
          <p:cNvCxnSpPr/>
          <p:nvPr/>
        </p:nvCxnSpPr>
        <p:spPr>
          <a:xfrm flipH="1" flipV="1">
            <a:off x="6804248" y="116632"/>
            <a:ext cx="1122975" cy="599616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be 8"/>
          <p:cNvSpPr/>
          <p:nvPr/>
        </p:nvSpPr>
        <p:spPr>
          <a:xfrm>
            <a:off x="8100392" y="5085184"/>
            <a:ext cx="360040" cy="360040"/>
          </a:xfrm>
          <a:prstGeom prst="cube">
            <a:avLst/>
          </a:prstGeom>
          <a:gradFill>
            <a:gsLst>
              <a:gs pos="0">
                <a:srgbClr val="403152"/>
              </a:gs>
              <a:gs pos="52000">
                <a:srgbClr val="5F497A"/>
              </a:gs>
              <a:gs pos="81000">
                <a:srgbClr val="8064A2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Cube 9"/>
          <p:cNvSpPr/>
          <p:nvPr/>
        </p:nvSpPr>
        <p:spPr>
          <a:xfrm>
            <a:off x="8604448" y="4509120"/>
            <a:ext cx="261848" cy="261848"/>
          </a:xfrm>
          <a:prstGeom prst="cube">
            <a:avLst/>
          </a:prstGeom>
          <a:gradFill>
            <a:gsLst>
              <a:gs pos="0">
                <a:srgbClr val="215868"/>
              </a:gs>
              <a:gs pos="52000">
                <a:srgbClr val="31849B"/>
              </a:gs>
              <a:gs pos="81000">
                <a:srgbClr val="4BACC6"/>
              </a:gs>
              <a:gs pos="100000">
                <a:schemeClr val="accent3">
                  <a:lumMod val="20000"/>
                  <a:lumOff val="80000"/>
                </a:schemeClr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Cube 10"/>
          <p:cNvSpPr/>
          <p:nvPr/>
        </p:nvSpPr>
        <p:spPr>
          <a:xfrm>
            <a:off x="8244408" y="4149080"/>
            <a:ext cx="163654" cy="163654"/>
          </a:xfrm>
          <a:prstGeom prst="cube">
            <a:avLst/>
          </a:prstGeom>
          <a:gradFill>
            <a:gsLst>
              <a:gs pos="0">
                <a:srgbClr val="3F6C19"/>
              </a:gs>
              <a:gs pos="52000">
                <a:srgbClr val="5EA226"/>
              </a:gs>
              <a:gs pos="81000">
                <a:srgbClr val="7FD13B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Cube 11"/>
          <p:cNvSpPr/>
          <p:nvPr/>
        </p:nvSpPr>
        <p:spPr>
          <a:xfrm>
            <a:off x="8676456" y="3501008"/>
            <a:ext cx="98193" cy="98193"/>
          </a:xfrm>
          <a:prstGeom prst="cube">
            <a:avLst/>
          </a:prstGeom>
          <a:gradFill>
            <a:gsLst>
              <a:gs pos="0">
                <a:srgbClr val="E01E43"/>
              </a:gs>
              <a:gs pos="52000">
                <a:srgbClr val="E64461"/>
              </a:gs>
              <a:gs pos="81000">
                <a:srgbClr val="E64461"/>
              </a:gs>
              <a:gs pos="100000">
                <a:schemeClr val="tx1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2636912"/>
            <a:ext cx="6563072" cy="3384376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  <a:buNone/>
            </a:pPr>
            <a:r>
              <a:rPr lang="fr-FR" sz="25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Les objectifs du CAUE du Nord :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fr-FR" sz="25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Capitaliser les informations disponibles sur la mutation des sites requalifiés par l’EPF.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fr-FR" sz="25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Informer et sensibiliser les acteurs de l’aménagement aux mutations urbaines de leur territoire.</a:t>
            </a:r>
            <a:endParaRPr lang="fr-FR" sz="2500" dirty="0">
              <a:solidFill>
                <a:schemeClr val="bg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itre 1"/>
          <p:cNvSpPr txBox="1">
            <a:spLocks/>
          </p:cNvSpPr>
          <p:nvPr/>
        </p:nvSpPr>
        <p:spPr>
          <a:xfrm>
            <a:off x="251520" y="908720"/>
            <a:ext cx="8640960" cy="1656184"/>
          </a:xfrm>
          <a:prstGeom prst="rect">
            <a:avLst/>
          </a:prstGeom>
          <a:effectLst/>
        </p:spPr>
        <p:txBody>
          <a:bodyPr vert="horz" anchor="ctr">
            <a:normAutofit fontScale="90000" lnSpcReduction="1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9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Un projet de partenariat pour transmettre la mémoire</a:t>
            </a:r>
            <a:r>
              <a:rPr kumimoji="0" lang="fr-FR" sz="3900" b="0" i="0" u="none" strike="noStrike" kern="1200" cap="none" spc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urbaine.</a:t>
            </a:r>
            <a:r>
              <a:rPr kumimoji="0" lang="fr-FR" sz="41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fr-FR" sz="41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fr-FR" sz="41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41805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50800" h="38100" prst="riblet"/>
            </a:sp3d>
          </a:bodyPr>
          <a:lstStyle/>
          <a:p>
            <a:pPr algn="l"/>
            <a:r>
              <a:rPr lang="fr-FR" sz="1800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Partenariat</a:t>
            </a:r>
            <a:r>
              <a:rPr lang="fr-FR" sz="180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| Mission | Territoire d’études | Méthode | Perspectives</a:t>
            </a:r>
            <a:endParaRPr lang="fr-FR" sz="1800" dirty="0">
              <a:ln w="17780" cmpd="sng">
                <a:noFill/>
                <a:prstDash val="solid"/>
                <a:miter lim="800000"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" name="Image 16" descr="CAU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299">
            <a:off x="4381201" y="5254424"/>
            <a:ext cx="839678" cy="839678"/>
          </a:xfrm>
          <a:prstGeom prst="rect">
            <a:avLst/>
          </a:prstGeom>
          <a:effectLst>
            <a:outerShdw blurRad="152400" dist="88900" dir="5400000" sx="90000" sy="-19000" rotWithShape="0">
              <a:prstClr val="black">
                <a:alpha val="15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 flipV="1">
            <a:off x="7991872" y="5373216"/>
            <a:ext cx="1152128" cy="1152128"/>
          </a:xfrm>
          <a:prstGeom prst="line">
            <a:avLst/>
          </a:prstGeom>
          <a:ln w="222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/>
        </p:nvCxnSpPr>
        <p:spPr>
          <a:xfrm>
            <a:off x="0" y="6525344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be 6"/>
          <p:cNvSpPr/>
          <p:nvPr/>
        </p:nvSpPr>
        <p:spPr>
          <a:xfrm>
            <a:off x="7380312" y="5733256"/>
            <a:ext cx="720080" cy="720080"/>
          </a:xfrm>
          <a:prstGeom prst="cube">
            <a:avLst/>
          </a:prstGeom>
          <a:gradFill>
            <a:gsLst>
              <a:gs pos="41000">
                <a:schemeClr val="bg1"/>
              </a:gs>
              <a:gs pos="40000">
                <a:schemeClr val="bg1">
                  <a:lumMod val="95000"/>
                  <a:lumOff val="5000"/>
                </a:schemeClr>
              </a:gs>
              <a:gs pos="100000">
                <a:srgbClr val="8E8B8B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9" name="Connecteur droit 8"/>
          <p:cNvCxnSpPr/>
          <p:nvPr/>
        </p:nvCxnSpPr>
        <p:spPr>
          <a:xfrm flipH="1" flipV="1">
            <a:off x="6804248" y="0"/>
            <a:ext cx="1122975" cy="599616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CAUE.pn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01624" y="5922000"/>
            <a:ext cx="525600" cy="5256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179512" y="476672"/>
            <a:ext cx="8640960" cy="2304256"/>
          </a:xfrm>
          <a:prstGeom prst="rect">
            <a:avLst/>
          </a:prstGeom>
          <a:effectLst/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38100" h="381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Ma mission de stage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2400" i="0" u="none" strike="noStrike" kern="1200" cap="none" normalizeH="0" noProof="0" dirty="0" smtClean="0">
                <a:ln w="11430"/>
                <a:solidFill>
                  <a:schemeClr val="bg1">
                    <a:lumMod val="75000"/>
                    <a:lumOff val="25000"/>
                  </a:schemeClr>
                </a:solidFill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Développer une méthodologie.</a:t>
            </a:r>
            <a:r>
              <a:rPr kumimoji="0" lang="fr-FR" sz="41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fr-FR" sz="41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fr-FR" sz="41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Cube 9"/>
          <p:cNvSpPr/>
          <p:nvPr/>
        </p:nvSpPr>
        <p:spPr>
          <a:xfrm rot="247062">
            <a:off x="6101615" y="5678695"/>
            <a:ext cx="504056" cy="504056"/>
          </a:xfrm>
          <a:prstGeom prst="cube">
            <a:avLst/>
          </a:prstGeom>
          <a:gradFill>
            <a:gsLst>
              <a:gs pos="0">
                <a:srgbClr val="403152"/>
              </a:gs>
              <a:gs pos="52000">
                <a:srgbClr val="5F497A"/>
              </a:gs>
              <a:gs pos="81000">
                <a:srgbClr val="8064A2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Cube 10"/>
          <p:cNvSpPr/>
          <p:nvPr/>
        </p:nvSpPr>
        <p:spPr>
          <a:xfrm rot="552944">
            <a:off x="4963849" y="5549040"/>
            <a:ext cx="432048" cy="432048"/>
          </a:xfrm>
          <a:prstGeom prst="cube">
            <a:avLst/>
          </a:prstGeom>
          <a:gradFill>
            <a:gsLst>
              <a:gs pos="0">
                <a:srgbClr val="215868"/>
              </a:gs>
              <a:gs pos="52000">
                <a:srgbClr val="31849B"/>
              </a:gs>
              <a:gs pos="81000">
                <a:srgbClr val="4BACC6"/>
              </a:gs>
              <a:gs pos="100000">
                <a:schemeClr val="accent3">
                  <a:lumMod val="20000"/>
                  <a:lumOff val="80000"/>
                </a:schemeClr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Cube 11"/>
          <p:cNvSpPr/>
          <p:nvPr/>
        </p:nvSpPr>
        <p:spPr>
          <a:xfrm rot="20734828">
            <a:off x="3970917" y="5852254"/>
            <a:ext cx="432048" cy="432048"/>
          </a:xfrm>
          <a:prstGeom prst="cube">
            <a:avLst/>
          </a:prstGeom>
          <a:gradFill>
            <a:gsLst>
              <a:gs pos="0">
                <a:srgbClr val="3F6C19"/>
              </a:gs>
              <a:gs pos="52000">
                <a:srgbClr val="5EA226"/>
              </a:gs>
              <a:gs pos="81000">
                <a:srgbClr val="7FD13B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Cube 12"/>
          <p:cNvSpPr/>
          <p:nvPr/>
        </p:nvSpPr>
        <p:spPr>
          <a:xfrm>
            <a:off x="3059832" y="5517232"/>
            <a:ext cx="242209" cy="242209"/>
          </a:xfrm>
          <a:prstGeom prst="cube">
            <a:avLst/>
          </a:prstGeom>
          <a:gradFill>
            <a:gsLst>
              <a:gs pos="0">
                <a:srgbClr val="E01E43"/>
              </a:gs>
              <a:gs pos="52000">
                <a:srgbClr val="E64461"/>
              </a:gs>
              <a:gs pos="81000">
                <a:srgbClr val="E64461"/>
              </a:gs>
              <a:gs pos="100000">
                <a:schemeClr val="tx1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418058"/>
          </a:xfrm>
          <a:effectLst/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50800" h="38100" prst="riblet"/>
            </a:sp3d>
          </a:bodyPr>
          <a:lstStyle/>
          <a:p>
            <a:pPr algn="l"/>
            <a:r>
              <a:rPr lang="fr-FR" sz="180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Partenariat | </a:t>
            </a:r>
            <a:r>
              <a:rPr lang="fr-FR" sz="1800" dirty="0" smtClean="0">
                <a:ln w="17780" cmpd="sng">
                  <a:noFill/>
                  <a:prstDash val="solid"/>
                  <a:miter lim="800000"/>
                </a:ln>
                <a:solidFill>
                  <a:srgbClr val="E6446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Mission</a:t>
            </a:r>
            <a:r>
              <a:rPr lang="fr-FR" sz="1800" dirty="0" smtClean="0">
                <a:ln w="17780" cmpd="sng">
                  <a:noFill/>
                  <a:prstDash val="solid"/>
                  <a:miter lim="800000"/>
                </a:ln>
                <a:solidFill>
                  <a:srgbClr val="7FD13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fr-FR" sz="180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| Territoire d’études | Méthode | Perspectives</a:t>
            </a:r>
            <a:endParaRPr lang="fr-FR" sz="1800" dirty="0">
              <a:ln w="17780" cmpd="sng">
                <a:noFill/>
                <a:prstDash val="solid"/>
                <a:miter lim="800000"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" name="Espace réservé du contenu 18" descr="Tester-évaluer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2204864"/>
            <a:ext cx="8229600" cy="321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79512" y="188640"/>
            <a:ext cx="8640960" cy="1368152"/>
          </a:xfrm>
          <a:prstGeom prst="rect">
            <a:avLst/>
          </a:prstGeom>
          <a:effectLst/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Le</a:t>
            </a:r>
            <a:r>
              <a:rPr kumimoji="0" lang="fr-FR" sz="3500" b="0" i="0" u="none" strike="noStrike" kern="1200" cap="none" spc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territoire d’étude.</a:t>
            </a:r>
            <a:endParaRPr kumimoji="0" lang="fr-FR" sz="35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7991872" y="5373216"/>
            <a:ext cx="1152128" cy="1152128"/>
          </a:xfrm>
          <a:prstGeom prst="line">
            <a:avLst/>
          </a:prstGeom>
          <a:ln w="222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be 7"/>
          <p:cNvSpPr/>
          <p:nvPr/>
        </p:nvSpPr>
        <p:spPr>
          <a:xfrm>
            <a:off x="7380312" y="5733256"/>
            <a:ext cx="720080" cy="720080"/>
          </a:xfrm>
          <a:prstGeom prst="cube">
            <a:avLst/>
          </a:prstGeom>
          <a:gradFill>
            <a:gsLst>
              <a:gs pos="41000">
                <a:schemeClr val="bg1"/>
              </a:gs>
              <a:gs pos="40000">
                <a:schemeClr val="bg1">
                  <a:lumMod val="95000"/>
                  <a:lumOff val="5000"/>
                </a:schemeClr>
              </a:gs>
              <a:gs pos="100000">
                <a:srgbClr val="8E8B8B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 descr="CAUE.pn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01624" y="5922000"/>
            <a:ext cx="525600" cy="5256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cxnSp>
        <p:nvCxnSpPr>
          <p:cNvPr id="10" name="Connecteur droit 9"/>
          <p:cNvCxnSpPr/>
          <p:nvPr/>
        </p:nvCxnSpPr>
        <p:spPr>
          <a:xfrm>
            <a:off x="0" y="6525344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H="1" flipV="1">
            <a:off x="6804248" y="0"/>
            <a:ext cx="1122976" cy="6112792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Espace réservé du contenu 4" descr="cartebassinminiernpdec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43608" y="1340768"/>
            <a:ext cx="7128792" cy="4269476"/>
          </a:xfrm>
        </p:spPr>
      </p:pic>
      <p:sp>
        <p:nvSpPr>
          <p:cNvPr id="12" name="Cube 11"/>
          <p:cNvSpPr/>
          <p:nvPr/>
        </p:nvSpPr>
        <p:spPr>
          <a:xfrm rot="247062">
            <a:off x="6165295" y="6102827"/>
            <a:ext cx="274952" cy="263866"/>
          </a:xfrm>
          <a:prstGeom prst="cube">
            <a:avLst/>
          </a:prstGeom>
          <a:gradFill>
            <a:gsLst>
              <a:gs pos="0">
                <a:srgbClr val="403152"/>
              </a:gs>
              <a:gs pos="52000">
                <a:srgbClr val="5F497A"/>
              </a:gs>
              <a:gs pos="81000">
                <a:srgbClr val="8064A2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Cube 12"/>
          <p:cNvSpPr/>
          <p:nvPr/>
        </p:nvSpPr>
        <p:spPr>
          <a:xfrm rot="552944">
            <a:off x="5164653" y="5822677"/>
            <a:ext cx="235673" cy="226171"/>
          </a:xfrm>
          <a:prstGeom prst="cube">
            <a:avLst/>
          </a:prstGeom>
          <a:gradFill>
            <a:gsLst>
              <a:gs pos="0">
                <a:srgbClr val="215868"/>
              </a:gs>
              <a:gs pos="52000">
                <a:srgbClr val="31849B"/>
              </a:gs>
              <a:gs pos="81000">
                <a:srgbClr val="4BACC6"/>
              </a:gs>
              <a:gs pos="100000">
                <a:schemeClr val="accent3">
                  <a:lumMod val="20000"/>
                  <a:lumOff val="80000"/>
                </a:schemeClr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Cube 13"/>
          <p:cNvSpPr/>
          <p:nvPr/>
        </p:nvSpPr>
        <p:spPr>
          <a:xfrm rot="20734828">
            <a:off x="4236409" y="6047070"/>
            <a:ext cx="235673" cy="226171"/>
          </a:xfrm>
          <a:prstGeom prst="cube">
            <a:avLst/>
          </a:prstGeom>
          <a:gradFill>
            <a:gsLst>
              <a:gs pos="0">
                <a:srgbClr val="3F6C19"/>
              </a:gs>
              <a:gs pos="52000">
                <a:srgbClr val="5EA226"/>
              </a:gs>
              <a:gs pos="81000">
                <a:srgbClr val="7FD13B"/>
              </a:gs>
              <a:gs pos="100000">
                <a:schemeClr val="tx2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Cube 14"/>
          <p:cNvSpPr/>
          <p:nvPr/>
        </p:nvSpPr>
        <p:spPr>
          <a:xfrm>
            <a:off x="3563888" y="5877272"/>
            <a:ext cx="132120" cy="126793"/>
          </a:xfrm>
          <a:prstGeom prst="cube">
            <a:avLst/>
          </a:prstGeom>
          <a:gradFill>
            <a:gsLst>
              <a:gs pos="0">
                <a:srgbClr val="E01E43"/>
              </a:gs>
              <a:gs pos="52000">
                <a:srgbClr val="E64461"/>
              </a:gs>
              <a:gs pos="81000">
                <a:srgbClr val="E64461"/>
              </a:gs>
              <a:gs pos="100000">
                <a:schemeClr val="tx1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418058"/>
          </a:xfrm>
          <a:effectLst/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50800" h="38100" prst="riblet"/>
            </a:sp3d>
          </a:bodyPr>
          <a:lstStyle/>
          <a:p>
            <a:pPr algn="l"/>
            <a:r>
              <a:rPr lang="fr-FR" sz="180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Partenariat | Mission</a:t>
            </a:r>
            <a:r>
              <a:rPr lang="fr-FR" sz="1800" dirty="0" smtClean="0">
                <a:ln w="17780" cmpd="sng">
                  <a:noFill/>
                  <a:prstDash val="solid"/>
                  <a:miter lim="800000"/>
                </a:ln>
                <a:solidFill>
                  <a:srgbClr val="7FD13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fr-FR" sz="180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| </a:t>
            </a:r>
            <a:r>
              <a:rPr lang="fr-FR" sz="1800" dirty="0" smtClean="0">
                <a:ln w="17780" cmpd="sng">
                  <a:noFill/>
                  <a:prstDash val="solid"/>
                  <a:miter lim="800000"/>
                </a:ln>
                <a:solidFill>
                  <a:srgbClr val="7FD13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Territoire d’études </a:t>
            </a:r>
            <a:r>
              <a:rPr lang="fr-FR" sz="1800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| Méthode | Perspectives</a:t>
            </a:r>
            <a:endParaRPr lang="fr-FR" sz="1800" dirty="0">
              <a:ln w="17780" cmpd="sng">
                <a:noFill/>
                <a:prstDash val="solid"/>
                <a:miter lim="800000"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be 13"/>
          <p:cNvSpPr/>
          <p:nvPr/>
        </p:nvSpPr>
        <p:spPr>
          <a:xfrm>
            <a:off x="7380312" y="5733256"/>
            <a:ext cx="720080" cy="720080"/>
          </a:xfrm>
          <a:prstGeom prst="cube">
            <a:avLst/>
          </a:prstGeom>
          <a:gradFill>
            <a:gsLst>
              <a:gs pos="41000">
                <a:schemeClr val="bg1"/>
              </a:gs>
              <a:gs pos="40000">
                <a:schemeClr val="bg1">
                  <a:lumMod val="95000"/>
                  <a:lumOff val="5000"/>
                </a:schemeClr>
              </a:gs>
              <a:gs pos="100000">
                <a:srgbClr val="8E8B8B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5" name="Image 14" descr="CAUE.pn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01624" y="5922000"/>
            <a:ext cx="525600" cy="5256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cxnSp>
        <p:nvCxnSpPr>
          <p:cNvPr id="11" name="Connecteur droit 10"/>
          <p:cNvCxnSpPr/>
          <p:nvPr/>
        </p:nvCxnSpPr>
        <p:spPr>
          <a:xfrm flipV="1">
            <a:off x="7991872" y="5373216"/>
            <a:ext cx="1152128" cy="1152128"/>
          </a:xfrm>
          <a:prstGeom prst="line">
            <a:avLst/>
          </a:prstGeom>
          <a:ln w="222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0" y="6525344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H="1" flipV="1">
            <a:off x="6804248" y="0"/>
            <a:ext cx="1145205" cy="5878468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texte 5"/>
          <p:cNvSpPr>
            <a:spLocks noGrp="1"/>
          </p:cNvSpPr>
          <p:nvPr>
            <p:ph type="body" idx="2"/>
          </p:nvPr>
        </p:nvSpPr>
        <p:spPr>
          <a:xfrm>
            <a:off x="457200" y="2636912"/>
            <a:ext cx="2962672" cy="3528392"/>
          </a:xfrm>
        </p:spPr>
        <p:txBody>
          <a:bodyPr>
            <a:normAutofit/>
          </a:bodyPr>
          <a:lstStyle/>
          <a:p>
            <a:pPr algn="ctr"/>
            <a:r>
              <a:rPr lang="fr-FR" sz="2500" b="1" dirty="0" smtClean="0">
                <a:latin typeface="Calibri" pitchFamily="34" charset="0"/>
                <a:cs typeface="Calibri" pitchFamily="34" charset="0"/>
              </a:rPr>
              <a:t>Au XVIII</a:t>
            </a:r>
            <a:r>
              <a:rPr lang="fr-FR" sz="2500" b="1" baseline="30000" dirty="0" smtClean="0">
                <a:latin typeface="Calibri" pitchFamily="34" charset="0"/>
                <a:cs typeface="Calibri" pitchFamily="34" charset="0"/>
              </a:rPr>
              <a:t>ème</a:t>
            </a:r>
            <a:r>
              <a:rPr lang="fr-FR" sz="2500" b="1" dirty="0" smtClean="0">
                <a:latin typeface="Calibri" pitchFamily="34" charset="0"/>
                <a:cs typeface="Calibri" pitchFamily="34" charset="0"/>
              </a:rPr>
              <a:t> siècle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sz="1100" i="1" dirty="0" smtClean="0">
              <a:latin typeface="Calibri" pitchFamily="34" charset="0"/>
              <a:cs typeface="Calibri" pitchFamily="34" charset="0"/>
            </a:endParaRPr>
          </a:p>
          <a:p>
            <a:endParaRPr lang="fr-FR" sz="1100" i="1" dirty="0" smtClean="0">
              <a:latin typeface="Calibri" pitchFamily="34" charset="0"/>
              <a:cs typeface="Calibri" pitchFamily="34" charset="0"/>
            </a:endParaRPr>
          </a:p>
          <a:p>
            <a:endParaRPr lang="fr-FR" sz="1100" i="1" dirty="0" smtClean="0">
              <a:latin typeface="Calibri" pitchFamily="34" charset="0"/>
              <a:cs typeface="Calibri" pitchFamily="34" charset="0"/>
            </a:endParaRPr>
          </a:p>
          <a:p>
            <a:endParaRPr lang="fr-FR" sz="1100" i="1" dirty="0" smtClean="0">
              <a:latin typeface="Calibri" pitchFamily="34" charset="0"/>
              <a:cs typeface="Calibri" pitchFamily="34" charset="0"/>
            </a:endParaRPr>
          </a:p>
          <a:p>
            <a:endParaRPr lang="fr-FR" sz="1100" i="1" dirty="0" smtClean="0">
              <a:latin typeface="Calibri" pitchFamily="34" charset="0"/>
              <a:cs typeface="Calibri" pitchFamily="34" charset="0"/>
            </a:endParaRPr>
          </a:p>
          <a:p>
            <a:endParaRPr lang="fr-FR" sz="1100" i="1" dirty="0" smtClean="0">
              <a:latin typeface="Calibri" pitchFamily="34" charset="0"/>
              <a:cs typeface="Calibri" pitchFamily="34" charset="0"/>
            </a:endParaRPr>
          </a:p>
          <a:p>
            <a:r>
              <a:rPr lang="fr-FR" sz="1100" i="1" dirty="0" smtClean="0">
                <a:latin typeface="Calibri" pitchFamily="34" charset="0"/>
                <a:cs typeface="Calibri" pitchFamily="34" charset="0"/>
              </a:rPr>
              <a:t>Schéma réalisé par Christophe Grandjacques et Anne Braquet (CAUE du Nord) à partir de la carte de Cassini du territoire - modifié par Laura Prévost (2012).</a:t>
            </a:r>
            <a:endParaRPr lang="fr-FR" sz="11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Espace réservé du contenu 3" descr="CAVM_Cartographie_territoire_N°1_cassini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041018" y="609148"/>
            <a:ext cx="4344417" cy="5988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0" y="692696"/>
            <a:ext cx="3851920" cy="1584176"/>
          </a:xfrm>
          <a:prstGeom prst="rect">
            <a:avLst/>
          </a:prstGeom>
          <a:effectLst/>
        </p:spPr>
        <p:txBody>
          <a:bodyPr vert="horz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Le corridor minier valenciennois</a:t>
            </a:r>
            <a:endParaRPr kumimoji="0" lang="fr-FR" sz="35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39952" y="764704"/>
            <a:ext cx="504056" cy="6480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8" name="Étoile à 4 branches 7"/>
          <p:cNvSpPr/>
          <p:nvPr/>
        </p:nvSpPr>
        <p:spPr>
          <a:xfrm>
            <a:off x="4283968" y="980728"/>
            <a:ext cx="366272" cy="393196"/>
          </a:xfrm>
          <a:prstGeom prst="star4">
            <a:avLst/>
          </a:prstGeom>
          <a:solidFill>
            <a:schemeClr val="bg1">
              <a:lumMod val="75000"/>
              <a:lumOff val="25000"/>
            </a:schemeClr>
          </a:solidFill>
          <a:ln w="9525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283968" y="692696"/>
            <a:ext cx="274704" cy="369332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mbria" pitchFamily="18" charset="0"/>
              </a:rPr>
              <a:t>N</a:t>
            </a:r>
            <a:endParaRPr lang="fr-FR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418058"/>
          </a:xfrm>
          <a:effectLst/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38100" h="38100"/>
            </a:sp3d>
          </a:bodyPr>
          <a:lstStyle/>
          <a:p>
            <a:pPr algn="l"/>
            <a:r>
              <a:rPr lang="fr-FR" sz="1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Partenariat | Mission</a:t>
            </a:r>
            <a:r>
              <a:rPr lang="fr-FR" sz="18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7FD13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 </a:t>
            </a:r>
            <a:r>
              <a:rPr lang="fr-FR" sz="1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| </a:t>
            </a:r>
            <a:r>
              <a:rPr lang="fr-FR" sz="18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7FD13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Territoire d’études </a:t>
            </a:r>
            <a:r>
              <a:rPr lang="fr-FR" sz="1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| Méthode | Perspectives</a:t>
            </a:r>
            <a:endParaRPr lang="fr-FR" sz="1800" b="1" dirty="0">
              <a:ln w="17780" cmpd="sng">
                <a:noFill/>
                <a:prstDash val="solid"/>
                <a:miter lim="800000"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be 14"/>
          <p:cNvSpPr/>
          <p:nvPr/>
        </p:nvSpPr>
        <p:spPr>
          <a:xfrm>
            <a:off x="7380312" y="5733256"/>
            <a:ext cx="720080" cy="720080"/>
          </a:xfrm>
          <a:prstGeom prst="cube">
            <a:avLst/>
          </a:prstGeom>
          <a:gradFill>
            <a:gsLst>
              <a:gs pos="41000">
                <a:schemeClr val="bg1"/>
              </a:gs>
              <a:gs pos="40000">
                <a:schemeClr val="bg1">
                  <a:lumMod val="95000"/>
                  <a:lumOff val="5000"/>
                </a:schemeClr>
              </a:gs>
              <a:gs pos="100000">
                <a:srgbClr val="8E8B8B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6" name="Image 15" descr="CAUE.pn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01624" y="5922000"/>
            <a:ext cx="525600" cy="5256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cxnSp>
        <p:nvCxnSpPr>
          <p:cNvPr id="12" name="Connecteur droit 11"/>
          <p:cNvCxnSpPr/>
          <p:nvPr/>
        </p:nvCxnSpPr>
        <p:spPr>
          <a:xfrm flipV="1">
            <a:off x="7991872" y="5373216"/>
            <a:ext cx="1152128" cy="1152128"/>
          </a:xfrm>
          <a:prstGeom prst="line">
            <a:avLst/>
          </a:prstGeom>
          <a:ln w="222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0" y="6525344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H="1" flipV="1">
            <a:off x="6804248" y="0"/>
            <a:ext cx="1145205" cy="5878468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Espace réservé du contenu 6" descr="CAVM_Cartographie_territoire_N°2_194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009218" y="692696"/>
            <a:ext cx="4451213" cy="5918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Espace réservé du texte 5"/>
          <p:cNvSpPr txBox="1">
            <a:spLocks/>
          </p:cNvSpPr>
          <p:nvPr/>
        </p:nvSpPr>
        <p:spPr>
          <a:xfrm>
            <a:off x="395536" y="2636912"/>
            <a:ext cx="2962672" cy="352839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En</a:t>
            </a:r>
            <a:r>
              <a:rPr kumimoji="0" lang="fr-FR" sz="2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1949</a:t>
            </a:r>
            <a:endParaRPr kumimoji="0" lang="fr-FR" sz="2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fr-FR" sz="11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lang="fr-FR" sz="1100" i="1" dirty="0" smtClean="0"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Schéma réalisé par Christophe Grandjacques et Anne Braquet (CAUE du Nord) à partir de la carte de 1949 de Charbonnage de France - modifié par Laura Prévost (2012).</a:t>
            </a:r>
            <a:endParaRPr kumimoji="0" lang="fr-FR" sz="11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83968" y="836712"/>
            <a:ext cx="504056" cy="6480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9" name="Étoile à 4 branches 8"/>
          <p:cNvSpPr/>
          <p:nvPr/>
        </p:nvSpPr>
        <p:spPr>
          <a:xfrm>
            <a:off x="4273625" y="1108165"/>
            <a:ext cx="366272" cy="393196"/>
          </a:xfrm>
          <a:prstGeom prst="star4">
            <a:avLst/>
          </a:prstGeom>
          <a:solidFill>
            <a:schemeClr val="bg1">
              <a:lumMod val="75000"/>
              <a:lumOff val="25000"/>
            </a:schemeClr>
          </a:solidFill>
          <a:ln w="9525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283968" y="764704"/>
            <a:ext cx="274704" cy="369332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mbria" pitchFamily="18" charset="0"/>
              </a:rPr>
              <a:t>N</a:t>
            </a:r>
            <a:endParaRPr lang="fr-FR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0" y="692696"/>
            <a:ext cx="3851920" cy="1584176"/>
          </a:xfrm>
          <a:prstGeom prst="rect">
            <a:avLst/>
          </a:prstGeom>
          <a:effectLst/>
        </p:spPr>
        <p:txBody>
          <a:bodyPr vert="horz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Le corridor minier valenciennois</a:t>
            </a:r>
            <a:endParaRPr kumimoji="0" lang="fr-FR" sz="35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418058"/>
          </a:xfrm>
          <a:effectLst/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50800" h="38100" prst="riblet"/>
            </a:sp3d>
          </a:bodyPr>
          <a:lstStyle/>
          <a:p>
            <a:pPr algn="l"/>
            <a:r>
              <a:rPr lang="fr-FR" sz="1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Partenariat | Mission</a:t>
            </a:r>
            <a:r>
              <a:rPr lang="fr-FR" sz="18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7FD13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fr-FR" sz="1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| </a:t>
            </a:r>
            <a:r>
              <a:rPr lang="fr-FR" sz="18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7FD13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Territoire d’études </a:t>
            </a:r>
            <a:r>
              <a:rPr lang="fr-FR" sz="1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| Méthode | Perspectives</a:t>
            </a:r>
            <a:endParaRPr lang="fr-FR" sz="1800" b="1" dirty="0">
              <a:ln w="17780" cmpd="sng">
                <a:noFill/>
                <a:prstDash val="solid"/>
                <a:miter lim="800000"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>
          <a:xfrm flipV="1">
            <a:off x="7991872" y="5373216"/>
            <a:ext cx="1152128" cy="1152128"/>
          </a:xfrm>
          <a:prstGeom prst="line">
            <a:avLst/>
          </a:prstGeom>
          <a:ln w="2222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be 12"/>
          <p:cNvSpPr/>
          <p:nvPr/>
        </p:nvSpPr>
        <p:spPr>
          <a:xfrm>
            <a:off x="7380312" y="5733256"/>
            <a:ext cx="720080" cy="720080"/>
          </a:xfrm>
          <a:prstGeom prst="cube">
            <a:avLst/>
          </a:prstGeom>
          <a:gradFill>
            <a:gsLst>
              <a:gs pos="41000">
                <a:schemeClr val="bg1"/>
              </a:gs>
              <a:gs pos="40000">
                <a:schemeClr val="bg1">
                  <a:lumMod val="95000"/>
                  <a:lumOff val="5000"/>
                </a:schemeClr>
              </a:gs>
              <a:gs pos="100000">
                <a:srgbClr val="8E8B8B"/>
              </a:gs>
            </a:gsLst>
            <a:path path="circle">
              <a:fillToRect l="50000" t="-80000" r="50000" b="180000"/>
            </a:path>
          </a:gradFill>
          <a:ln w="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4" name="Image 13" descr="CAUE.pn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01624" y="5922000"/>
            <a:ext cx="525600" cy="5256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cxnSp>
        <p:nvCxnSpPr>
          <p:cNvPr id="15" name="Connecteur droit 14"/>
          <p:cNvCxnSpPr/>
          <p:nvPr/>
        </p:nvCxnSpPr>
        <p:spPr>
          <a:xfrm>
            <a:off x="0" y="6525344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H="1" flipV="1">
            <a:off x="6804248" y="0"/>
            <a:ext cx="1122976" cy="6112792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Espace réservé du contenu 6" descr="CAVM_Cartographie_territoire_N°3_21e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312414" y="692696"/>
            <a:ext cx="4292033" cy="5916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Espace réservé du texte 5"/>
          <p:cNvSpPr txBox="1">
            <a:spLocks/>
          </p:cNvSpPr>
          <p:nvPr/>
        </p:nvSpPr>
        <p:spPr>
          <a:xfrm>
            <a:off x="395536" y="2492896"/>
            <a:ext cx="3384376" cy="3888432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lang="fr-FR" sz="2700" b="1" dirty="0" smtClean="0">
                <a:latin typeface="Calibri" pitchFamily="34" charset="0"/>
                <a:cs typeface="Calibri" pitchFamily="34" charset="0"/>
              </a:rPr>
              <a:t>Représentation cartographique contemporaine</a:t>
            </a:r>
            <a:endParaRPr kumimoji="0" lang="fr-FR" sz="27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Schéma réalisé par Christophe Grandjacques et Anne Braquet (CAUE du Nord) - modifié par Laura Prévost (2012).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27984" y="836712"/>
            <a:ext cx="504056" cy="6480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11" name="Étoile à 4 branches 10"/>
          <p:cNvSpPr/>
          <p:nvPr/>
        </p:nvSpPr>
        <p:spPr>
          <a:xfrm>
            <a:off x="4499992" y="1124744"/>
            <a:ext cx="366272" cy="393196"/>
          </a:xfrm>
          <a:prstGeom prst="star4">
            <a:avLst/>
          </a:prstGeom>
          <a:solidFill>
            <a:schemeClr val="bg1">
              <a:lumMod val="75000"/>
              <a:lumOff val="25000"/>
            </a:schemeClr>
          </a:solidFill>
          <a:ln w="9525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4499992" y="764704"/>
            <a:ext cx="274704" cy="369332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mbria" pitchFamily="18" charset="0"/>
              </a:rPr>
              <a:t>N</a:t>
            </a:r>
            <a:endParaRPr lang="fr-FR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6581001"/>
            <a:ext cx="651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alibri" pitchFamily="34" charset="0"/>
                <a:cs typeface="Calibri" pitchFamily="34" charset="0"/>
              </a:rPr>
              <a:t>PREVOST Laura – Soutenance de stage du 17 avril 2012.</a:t>
            </a:r>
            <a:endParaRPr lang="fr-FR" sz="1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179512" y="692696"/>
            <a:ext cx="3851920" cy="1584176"/>
          </a:xfrm>
          <a:prstGeom prst="rect">
            <a:avLst/>
          </a:prstGeom>
          <a:effectLst/>
        </p:spPr>
        <p:txBody>
          <a:bodyPr vert="horz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Le corridor minier valenciennois</a:t>
            </a:r>
            <a:endParaRPr kumimoji="0" lang="fr-FR" sz="35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418058"/>
          </a:xfrm>
          <a:effectLst/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50800" h="38100" prst="riblet"/>
            </a:sp3d>
          </a:bodyPr>
          <a:lstStyle/>
          <a:p>
            <a:pPr algn="l"/>
            <a:r>
              <a:rPr lang="fr-FR" sz="1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Partenariat | Mission</a:t>
            </a:r>
            <a:r>
              <a:rPr lang="fr-FR" sz="18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7FD13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fr-FR" sz="1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| </a:t>
            </a:r>
            <a:r>
              <a:rPr lang="fr-FR" sz="18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7FD13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Territoire d’études </a:t>
            </a:r>
            <a:r>
              <a:rPr lang="fr-FR" sz="1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| Méthode | Perspectives</a:t>
            </a:r>
            <a:endParaRPr lang="fr-FR" sz="1800" b="1" dirty="0">
              <a:ln w="17780" cmpd="sng">
                <a:noFill/>
                <a:prstDash val="solid"/>
                <a:miter lim="800000"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</TotalTime>
  <Words>1830</Words>
  <Application>Microsoft Office PowerPoint</Application>
  <PresentationFormat>Affichage à l'écran (4:3)</PresentationFormat>
  <Paragraphs>304</Paragraphs>
  <Slides>36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37" baseType="lpstr">
      <vt:lpstr>Apex</vt:lpstr>
      <vt:lpstr>Transmettre la mémoire urbaine : esquisse d’une méthode. </vt:lpstr>
      <vt:lpstr>Partenariat | Mission | Territoire d’études | Méthode | Perspectives</vt:lpstr>
      <vt:lpstr>Partenariat | Mission | Territoire d’études | Méthode | Perspectives</vt:lpstr>
      <vt:lpstr>Partenariat | Mission | Territoire d’études | Méthode | Perspectives</vt:lpstr>
      <vt:lpstr>Partenariat | Mission | Territoire d’études | Méthode | Perspectives</vt:lpstr>
      <vt:lpstr>Partenariat | Mission | Territoire d’études | Méthode | Perspectives</vt:lpstr>
      <vt:lpstr>Partenariat | Mission | Territoire d’études | Méthode | Perspectives</vt:lpstr>
      <vt:lpstr>Partenariat | Mission | Territoire d’études | Méthode | Perspectives</vt:lpstr>
      <vt:lpstr>Partenariat | Mission | Territoire d’études | Méthode | Perspectives</vt:lpstr>
      <vt:lpstr>Partenariat | Mission | Territoire d’études | Méthode | Perspectives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Cosette</dc:creator>
  <cp:lastModifiedBy>Cosette</cp:lastModifiedBy>
  <cp:revision>147</cp:revision>
  <dcterms:created xsi:type="dcterms:W3CDTF">2012-04-12T11:42:03Z</dcterms:created>
  <dcterms:modified xsi:type="dcterms:W3CDTF">2012-04-17T10:13:19Z</dcterms:modified>
</cp:coreProperties>
</file>